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320" r:id="rId4"/>
    <p:sldId id="321" r:id="rId5"/>
    <p:sldId id="322" r:id="rId6"/>
    <p:sldId id="295" r:id="rId7"/>
    <p:sldId id="296" r:id="rId8"/>
    <p:sldId id="329" r:id="rId9"/>
    <p:sldId id="330" r:id="rId10"/>
    <p:sldId id="297" r:id="rId11"/>
    <p:sldId id="298" r:id="rId12"/>
    <p:sldId id="299" r:id="rId13"/>
    <p:sldId id="300" r:id="rId14"/>
    <p:sldId id="301" r:id="rId15"/>
    <p:sldId id="302" r:id="rId16"/>
    <p:sldId id="323" r:id="rId17"/>
    <p:sldId id="316" r:id="rId18"/>
    <p:sldId id="262" r:id="rId19"/>
    <p:sldId id="315" r:id="rId20"/>
    <p:sldId id="317" r:id="rId21"/>
    <p:sldId id="273" r:id="rId22"/>
    <p:sldId id="274" r:id="rId23"/>
    <p:sldId id="324" r:id="rId24"/>
    <p:sldId id="280" r:id="rId25"/>
    <p:sldId id="283" r:id="rId26"/>
    <p:sldId id="282" r:id="rId27"/>
    <p:sldId id="281" r:id="rId28"/>
    <p:sldId id="284" r:id="rId29"/>
    <p:sldId id="314" r:id="rId30"/>
    <p:sldId id="312" r:id="rId31"/>
    <p:sldId id="313" r:id="rId32"/>
    <p:sldId id="325" r:id="rId33"/>
    <p:sldId id="305" r:id="rId34"/>
    <p:sldId id="326" r:id="rId35"/>
    <p:sldId id="308" r:id="rId36"/>
    <p:sldId id="309" r:id="rId37"/>
    <p:sldId id="331" r:id="rId38"/>
    <p:sldId id="332" r:id="rId39"/>
    <p:sldId id="333" r:id="rId40"/>
    <p:sldId id="334" r:id="rId41"/>
    <p:sldId id="335" r:id="rId42"/>
    <p:sldId id="336" r:id="rId43"/>
    <p:sldId id="327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98"/>
    <a:srgbClr val="882C2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5" autoAdjust="0"/>
    <p:restoredTop sz="94660"/>
  </p:normalViewPr>
  <p:slideViewPr>
    <p:cSldViewPr snapToGrid="0">
      <p:cViewPr>
        <p:scale>
          <a:sx n="90" d="100"/>
          <a:sy n="90" d="100"/>
        </p:scale>
        <p:origin x="-144" y="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2023/8/28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10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2023/8/28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059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53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573875" y="6711609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 smtClean="0">
                <a:solidFill>
                  <a:prstClr val="black"/>
                </a:solidFill>
                <a:latin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hlinkClick r:id="rId2"/>
              </a:rPr>
              <a:t>下载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http://www.1ppt.com/xiazai/</a:t>
            </a:r>
            <a:endParaRPr lang="en-US" altLang="zh-CN" sz="100" dirty="0" smtClean="0">
              <a:solidFill>
                <a:prstClr val="black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3385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:p14="http://schemas.microsoft.com/office/powerpoint/2010/main" xmlns:a14="http://schemas.microsoft.com/office/drawing/2010/main" xmlns="" id="{B5690135-ED87-4080-9F9D-6B45F80EA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87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:p14="http://schemas.microsoft.com/office/powerpoint/2010/main" xmlns:a14="http://schemas.microsoft.com/office/drawing/2010/main" xmlns="" id="{31048C78-E4E0-4FAD-AE8D-BA21E02A936D}"/>
              </a:ext>
            </a:extLst>
          </p:cNvPr>
          <p:cNvSpPr/>
          <p:nvPr userDrawn="1"/>
        </p:nvSpPr>
        <p:spPr>
          <a:xfrm>
            <a:off x="819150" y="1101725"/>
            <a:ext cx="10534650" cy="4975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:p14="http://schemas.microsoft.com/office/powerpoint/2010/main" xmlns:a14="http://schemas.microsoft.com/office/drawing/2010/main" xmlns="" id="{67C21367-7362-40A0-BE1C-670805CC2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516"/>
            <a:ext cx="1828800" cy="153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01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2.png"/><Relationship Id="rId5" Type="http://schemas.openxmlformats.org/officeDocument/2006/relationships/image" Target="../media/image4.png"/><Relationship Id="rId10" Type="http://schemas.openxmlformats.org/officeDocument/2006/relationships/image" Target="../media/image81.jpeg"/><Relationship Id="rId4" Type="http://schemas.microsoft.com/office/2007/relationships/hdphoto" Target="../media/hdphoto2.wdp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1.jpeg"/><Relationship Id="rId4" Type="http://schemas.openxmlformats.org/officeDocument/2006/relationships/image" Target="../media/image110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3.jpeg"/><Relationship Id="rId5" Type="http://schemas.openxmlformats.org/officeDocument/2006/relationships/image" Target="../media/image4.png"/><Relationship Id="rId10" Type="http://schemas.openxmlformats.org/officeDocument/2006/relationships/image" Target="../media/image94.jpeg"/><Relationship Id="rId4" Type="http://schemas.microsoft.com/office/2007/relationships/hdphoto" Target="../media/hdphoto2.wdp"/><Relationship Id="rId9" Type="http://schemas.openxmlformats.org/officeDocument/2006/relationships/image" Target="../media/image1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7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7.png"/><Relationship Id="rId5" Type="http://schemas.openxmlformats.org/officeDocument/2006/relationships/image" Target="../media/image95.png"/><Relationship Id="rId4" Type="http://schemas.openxmlformats.org/officeDocument/2006/relationships/image" Target="../media/image11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Relationship Id="rId9" Type="http://schemas.openxmlformats.org/officeDocument/2006/relationships/image" Target="../media/image1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6.png"/><Relationship Id="rId5" Type="http://schemas.openxmlformats.org/officeDocument/2006/relationships/image" Target="../media/image35.png"/><Relationship Id="rId4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2.png"/><Relationship Id="rId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B93B1A36-6E8B-4138-A17C-EBC4F6B733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</a:ext>
            </a:extLst>
          </p:cNvPr>
          <p:cNvSpPr/>
          <p:nvPr/>
        </p:nvSpPr>
        <p:spPr>
          <a:xfrm>
            <a:off x="2964143" y="1035847"/>
            <a:ext cx="76808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 smtClean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花蓮縣富里鄉東竹國民小學</a:t>
            </a:r>
            <a:r>
              <a:rPr lang="en-US" altLang="zh-TW" sz="4000" b="1" dirty="0" smtClean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112</a:t>
            </a:r>
            <a:r>
              <a:rPr lang="zh-TW" altLang="en-US" sz="4000" b="1" dirty="0" smtClean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年</a:t>
            </a:r>
            <a:endParaRPr lang="zh-CN" altLang="en-US" sz="4000" b="1" dirty="0">
              <a:ln w="9525">
                <a:solidFill>
                  <a:srgbClr val="FF0000"/>
                </a:solidFill>
              </a:ln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485A8231-6ED7-477A-BD7A-0BBF1C920116}"/>
              </a:ext>
            </a:extLst>
          </p:cNvPr>
          <p:cNvSpPr/>
          <p:nvPr/>
        </p:nvSpPr>
        <p:spPr>
          <a:xfrm>
            <a:off x="2095605" y="2098011"/>
            <a:ext cx="9417963" cy="1200329"/>
          </a:xfrm>
          <a:prstGeom prst="rect">
            <a:avLst/>
          </a:prstGeom>
          <a:effectLst>
            <a:outerShdw blurRad="38100" dist="38100" dir="5400000" algn="ctr" rotWithShape="0">
              <a:srgbClr val="000000">
                <a:alpha val="43137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7200" b="1" dirty="0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交通安全教育執行報告</a:t>
            </a:r>
            <a:endParaRPr lang="zh-CN" altLang="en-US" sz="7200" b="1" dirty="0">
              <a:ln w="31750">
                <a:solidFill>
                  <a:schemeClr val="bg1"/>
                </a:solidFill>
              </a:ln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0B362E4C-DAD3-4C72-B8D8-F5C3F3666F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28" y="3654862"/>
            <a:ext cx="1002338" cy="2281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55B0008F-2E47-42D5-AC5C-0648D76665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2" y="5265600"/>
            <a:ext cx="12191999" cy="160727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BEBB378-587D-48F9-8C99-565D7BC706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4362" y="4175766"/>
            <a:ext cx="4643005" cy="185827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70CB2BEB-2AEE-4470-BFAA-D9FD7C98D0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995621"/>
            <a:ext cx="5054871" cy="178588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4E77B145-A5BB-4B22-BEBF-D7C70D4A70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516"/>
            <a:ext cx="1828800" cy="153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6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45B6306D-AEB0-40AE-91E0-1BDA9A83B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1337" y="125351"/>
            <a:ext cx="1917076" cy="1497677"/>
          </a:xfrm>
          <a:prstGeom prst="rect">
            <a:avLst/>
          </a:prstGeom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58167" y="260045"/>
            <a:ext cx="8291889" cy="934602"/>
            <a:chOff x="502419" y="679466"/>
            <a:chExt cx="5233864" cy="93460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2419" y="690738"/>
              <a:ext cx="317630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076447" y="1125197"/>
            <a:ext cx="109843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2-1-1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規劃各年級課程主題、課程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架構、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時數，並能切合學生交通安全核心能力</a:t>
            </a: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0" t="25158" b="13418"/>
          <a:stretch/>
        </p:blipFill>
        <p:spPr>
          <a:xfrm>
            <a:off x="7106855" y="2215810"/>
            <a:ext cx="4548851" cy="378038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82" y="2159947"/>
            <a:ext cx="6126806" cy="38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1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="" id="{C27E027D-82EB-414C-A793-44CA0D855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163" y="29812"/>
            <a:ext cx="1931785" cy="1406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58167" y="260045"/>
            <a:ext cx="8291889" cy="934602"/>
            <a:chOff x="502419" y="679466"/>
            <a:chExt cx="5233864" cy="93460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2419" y="690738"/>
              <a:ext cx="317630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076447" y="1125197"/>
            <a:ext cx="109843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2-1-2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課程內容以與學童相關問題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為主，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如行人、自行車和乘客</a:t>
            </a:r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(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機車、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汽車和大客車</a:t>
            </a:r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) 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等課程主題</a:t>
            </a: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" name="圖片 9" descr="交通安全試卷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32" y="2431700"/>
            <a:ext cx="5693129" cy="403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757" y="2177004"/>
            <a:ext cx="4293243" cy="429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9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58167" y="260045"/>
            <a:ext cx="8291889" cy="934602"/>
            <a:chOff x="502419" y="679466"/>
            <a:chExt cx="5233864" cy="93460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2419" y="690738"/>
              <a:ext cx="317630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076447" y="1125197"/>
            <a:ext cx="109843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2-1-3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善用交通安全相關資源與教案，並積極自編合宜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教案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8" name="圖片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981" y="2073745"/>
            <a:ext cx="3640109" cy="451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293" y="4156481"/>
            <a:ext cx="3148608" cy="2290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711" y="2056047"/>
            <a:ext cx="3515074" cy="45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圖片 1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023" y="1826762"/>
            <a:ext cx="3053080" cy="2116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4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246B126B-D01E-47F1-BAE9-5C34ACE7EF87}"/>
              </a:ext>
            </a:extLst>
          </p:cNvPr>
          <p:cNvGrpSpPr/>
          <p:nvPr/>
        </p:nvGrpSpPr>
        <p:grpSpPr>
          <a:xfrm>
            <a:off x="7867226" y="271317"/>
            <a:ext cx="2695678" cy="1936665"/>
            <a:chOff x="7414091" y="2039907"/>
            <a:chExt cx="3884468" cy="277821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19458426-2416-42A6-BB7C-4F34D31D6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14091" y="2039907"/>
              <a:ext cx="3884468" cy="2778212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8BD78AA9-86A9-4653-82B7-4F19E2F89EC3}"/>
                </a:ext>
              </a:extLst>
            </p:cNvPr>
            <p:cNvGrpSpPr/>
            <p:nvPr/>
          </p:nvGrpSpPr>
          <p:grpSpPr>
            <a:xfrm>
              <a:off x="8839447" y="3755245"/>
              <a:ext cx="585925" cy="585925"/>
              <a:chOff x="8512993" y="3509287"/>
              <a:chExt cx="585925" cy="585925"/>
            </a:xfrm>
          </p:grpSpPr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E1D22D51-233F-4C7D-A291-85C760239532}"/>
                  </a:ext>
                </a:extLst>
              </p:cNvPr>
              <p:cNvSpPr/>
              <p:nvPr/>
            </p:nvSpPr>
            <p:spPr>
              <a:xfrm>
                <a:off x="8512993" y="3509287"/>
                <a:ext cx="585925" cy="5859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10B0D14-18A4-4D6B-ADED-995B9D46B7AF}"/>
                  </a:ext>
                </a:extLst>
              </p:cNvPr>
              <p:cNvCxnSpPr/>
              <p:nvPr/>
            </p:nvCxnSpPr>
            <p:spPr>
              <a:xfrm>
                <a:off x="8582039" y="3606023"/>
                <a:ext cx="447832" cy="35585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Box 11"/>
          <p:cNvSpPr txBox="1"/>
          <p:nvPr/>
        </p:nvSpPr>
        <p:spPr>
          <a:xfrm>
            <a:off x="2388663" y="10380"/>
            <a:ext cx="122413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</a:rPr>
              <a:t>PPT</a:t>
            </a:r>
            <a:r>
              <a:rPr lang="zh-CN" altLang="en-US" sz="1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</a:rPr>
              <a:t>下载 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</a:rPr>
              <a:t>http://www.1ppt.com/xiazai/</a:t>
            </a:r>
            <a:endParaRPr lang="en-US" altLang="zh-CN" sz="100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1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58167" y="260045"/>
            <a:ext cx="8291889" cy="934602"/>
            <a:chOff x="502419" y="679466"/>
            <a:chExt cx="5233864" cy="934602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2419" y="690738"/>
              <a:ext cx="317630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076447" y="1125197"/>
            <a:ext cx="109843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2-1-4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進行教學成效之檢討與回饋</a:t>
            </a: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圖片 15" descr="交通安全試卷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50" y="2312154"/>
            <a:ext cx="4827270" cy="361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圖片 16"/>
          <p:cNvPicPr/>
          <p:nvPr/>
        </p:nvPicPr>
        <p:blipFill>
          <a:blip r:embed="rId4"/>
          <a:stretch>
            <a:fillRect/>
          </a:stretch>
        </p:blipFill>
        <p:spPr>
          <a:xfrm>
            <a:off x="6021078" y="2439320"/>
            <a:ext cx="5692502" cy="393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2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61F89406-A445-4332-A83A-F5BB53462F9F}"/>
              </a:ext>
            </a:extLst>
          </p:cNvPr>
          <p:cNvGrpSpPr/>
          <p:nvPr/>
        </p:nvGrpSpPr>
        <p:grpSpPr>
          <a:xfrm>
            <a:off x="9433367" y="260046"/>
            <a:ext cx="2465409" cy="1191826"/>
            <a:chOff x="6314766" y="2317461"/>
            <a:chExt cx="3761741" cy="238365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B3DEC36C-5CB2-4B50-92F4-7C0FDA2DC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4766" y="2317461"/>
              <a:ext cx="3761741" cy="2383653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CA8C6BD4-316C-410E-8629-F4216FAFE7F6}"/>
                </a:ext>
              </a:extLst>
            </p:cNvPr>
            <p:cNvGrpSpPr/>
            <p:nvPr/>
          </p:nvGrpSpPr>
          <p:grpSpPr>
            <a:xfrm>
              <a:off x="8512993" y="3509287"/>
              <a:ext cx="585925" cy="585925"/>
              <a:chOff x="8096436" y="3429000"/>
              <a:chExt cx="847817" cy="847817"/>
            </a:xfrm>
          </p:grpSpPr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31D84B60-1A47-459D-8B88-19D8D60C593E}"/>
                  </a:ext>
                </a:extLst>
              </p:cNvPr>
              <p:cNvSpPr/>
              <p:nvPr/>
            </p:nvSpPr>
            <p:spPr>
              <a:xfrm>
                <a:off x="8096436" y="3429000"/>
                <a:ext cx="847817" cy="84781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8EB2A9A6-A0F0-4BAC-B123-4552A3ECF8CA}"/>
                  </a:ext>
                </a:extLst>
              </p:cNvPr>
              <p:cNvCxnSpPr/>
              <p:nvPr/>
            </p:nvCxnSpPr>
            <p:spPr>
              <a:xfrm>
                <a:off x="8196344" y="3568974"/>
                <a:ext cx="648000" cy="51490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58167" y="260045"/>
            <a:ext cx="8291889" cy="934602"/>
            <a:chOff x="502419" y="679466"/>
            <a:chExt cx="5233864" cy="934602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2419" y="690738"/>
              <a:ext cx="317630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914402" y="1141227"/>
            <a:ext cx="109843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2-2-1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配合校園地形地物設置交通安全標誌、標線、號誌等交通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設施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圖片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67" y="2052457"/>
            <a:ext cx="2938161" cy="2179320"/>
          </a:xfrm>
          <a:prstGeom prst="rect">
            <a:avLst/>
          </a:prstGeom>
        </p:spPr>
      </p:pic>
      <p:pic>
        <p:nvPicPr>
          <p:cNvPr id="17" name="圖片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20" y="2090075"/>
            <a:ext cx="2876550" cy="2157730"/>
          </a:xfrm>
          <a:prstGeom prst="rect">
            <a:avLst/>
          </a:prstGeom>
        </p:spPr>
      </p:pic>
      <p:pic>
        <p:nvPicPr>
          <p:cNvPr id="18" name="圖片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562" y="2052457"/>
            <a:ext cx="2905125" cy="2179320"/>
          </a:xfrm>
          <a:prstGeom prst="rect">
            <a:avLst/>
          </a:prstGeom>
        </p:spPr>
      </p:pic>
      <p:pic>
        <p:nvPicPr>
          <p:cNvPr id="19" name="圖片 1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82" y="4470896"/>
            <a:ext cx="2868930" cy="2152650"/>
          </a:xfrm>
          <a:prstGeom prst="rect">
            <a:avLst/>
          </a:prstGeom>
        </p:spPr>
      </p:pic>
      <p:pic>
        <p:nvPicPr>
          <p:cNvPr id="20" name="圖片 1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10" y="4470896"/>
            <a:ext cx="2857500" cy="2143125"/>
          </a:xfrm>
          <a:prstGeom prst="rect">
            <a:avLst/>
          </a:prstGeom>
        </p:spPr>
      </p:pic>
      <p:pic>
        <p:nvPicPr>
          <p:cNvPr id="21" name="圖片 2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387" y="4470896"/>
            <a:ext cx="27813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7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28FEA7BE-8370-44F1-8D1B-77F53F9A0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5AF6555-55B1-4326-B13F-5311C2BB6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605" y="4788524"/>
            <a:ext cx="12192000" cy="206947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0B362E4C-DAD3-4C72-B8D8-F5C3F3666F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28" y="3803248"/>
            <a:ext cx="1002338" cy="2281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55B0008F-2E47-42D5-AC5C-0648D76665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2" y="5265600"/>
            <a:ext cx="12191999" cy="16072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2D1641F-CFA8-41B9-A930-E66C7C0DE0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516"/>
            <a:ext cx="1828800" cy="1534417"/>
          </a:xfrm>
          <a:prstGeom prst="rect">
            <a:avLst/>
          </a:prstGeom>
        </p:spPr>
      </p:pic>
      <p:grpSp>
        <p:nvGrpSpPr>
          <p:cNvPr id="11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58167" y="260045"/>
            <a:ext cx="8291889" cy="934602"/>
            <a:chOff x="502419" y="679466"/>
            <a:chExt cx="5233864" cy="934602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2419" y="690738"/>
              <a:ext cx="317630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098128" y="1178709"/>
            <a:ext cx="109843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2-2-2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校外交通環境之情境教學，如利用輔助教材（如校外社區交通地圖）或實地進行校外交通環境之情境教學</a:t>
            </a: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7537"/>
            <a:ext cx="4002178" cy="300163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17537"/>
            <a:ext cx="3900607" cy="29261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476C5276-7D7B-470B-9BFA-9A1C0A5E8F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55" t="13692" r="2319" b="11586"/>
          <a:stretch/>
        </p:blipFill>
        <p:spPr>
          <a:xfrm flipH="1">
            <a:off x="9350855" y="4342701"/>
            <a:ext cx="2841145" cy="23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58167" y="260045"/>
            <a:ext cx="8291889" cy="934602"/>
            <a:chOff x="502419" y="679466"/>
            <a:chExt cx="5233864" cy="93460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2419" y="690738"/>
              <a:ext cx="317630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098128" y="1178709"/>
            <a:ext cx="109843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2-3-1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訂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定交通安全活動辦法及實施計畫，且活動執行過程相關資料建檔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完整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78" y="1728877"/>
            <a:ext cx="3626387" cy="505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5" y="1759490"/>
            <a:ext cx="3404404" cy="502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圖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7665938" y="1759489"/>
            <a:ext cx="4163390" cy="2326373"/>
          </a:xfrm>
          <a:prstGeom prst="rect">
            <a:avLst/>
          </a:prstGeom>
        </p:spPr>
      </p:pic>
      <p:pic>
        <p:nvPicPr>
          <p:cNvPr id="12" name="圖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7689069" y="4085863"/>
            <a:ext cx="4140258" cy="269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58167" y="260045"/>
            <a:ext cx="8291889" cy="934602"/>
            <a:chOff x="502419" y="679466"/>
            <a:chExt cx="5233864" cy="934602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2419" y="690738"/>
              <a:ext cx="317630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098128" y="1178709"/>
            <a:ext cx="109843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2-3-2 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辦理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全校性的活動，且活動能依自己的校本問題做設計</a:t>
            </a: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1" name="圖片 10"/>
          <p:cNvPicPr/>
          <p:nvPr/>
        </p:nvPicPr>
        <p:blipFill>
          <a:blip r:embed="rId2"/>
          <a:stretch>
            <a:fillRect/>
          </a:stretch>
        </p:blipFill>
        <p:spPr>
          <a:xfrm>
            <a:off x="1238168" y="1713052"/>
            <a:ext cx="3843118" cy="2789500"/>
          </a:xfrm>
          <a:prstGeom prst="rect">
            <a:avLst/>
          </a:prstGeom>
        </p:spPr>
      </p:pic>
      <p:pic>
        <p:nvPicPr>
          <p:cNvPr id="12" name="圖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5555848" y="1672540"/>
            <a:ext cx="3387524" cy="2775384"/>
          </a:xfrm>
          <a:prstGeom prst="rect">
            <a:avLst/>
          </a:prstGeom>
        </p:spPr>
      </p:pic>
      <p:pic>
        <p:nvPicPr>
          <p:cNvPr id="13" name="圖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3492733" y="3865943"/>
            <a:ext cx="3637271" cy="2754775"/>
          </a:xfrm>
          <a:prstGeom prst="rect">
            <a:avLst/>
          </a:prstGeom>
        </p:spPr>
      </p:pic>
      <p:pic>
        <p:nvPicPr>
          <p:cNvPr id="14" name="圖片 13"/>
          <p:cNvPicPr/>
          <p:nvPr/>
        </p:nvPicPr>
        <p:blipFill>
          <a:blip r:embed="rId5"/>
          <a:stretch>
            <a:fillRect/>
          </a:stretch>
        </p:blipFill>
        <p:spPr>
          <a:xfrm>
            <a:off x="7789761" y="3609168"/>
            <a:ext cx="3669176" cy="30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0459F0E7-ABE7-4CC4-B591-0470631D28AE}"/>
              </a:ext>
            </a:extLst>
          </p:cNvPr>
          <p:cNvGrpSpPr/>
          <p:nvPr/>
        </p:nvGrpSpPr>
        <p:grpSpPr>
          <a:xfrm>
            <a:off x="9850056" y="-162046"/>
            <a:ext cx="2028531" cy="1989666"/>
            <a:chOff x="6750205" y="1641628"/>
            <a:chExt cx="3334306" cy="333430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CFE03DC5-FC08-4970-B8C1-853D97DD1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0205" y="1641628"/>
              <a:ext cx="3334306" cy="3334306"/>
            </a:xfrm>
            <a:prstGeom prst="rect">
              <a:avLst/>
            </a:prstGeom>
          </p:spPr>
        </p:pic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3B87EF40-0BE9-471E-A787-B1A0FE3FFF3C}"/>
                </a:ext>
              </a:extLst>
            </p:cNvPr>
            <p:cNvSpPr/>
            <p:nvPr/>
          </p:nvSpPr>
          <p:spPr>
            <a:xfrm>
              <a:off x="7181344" y="3869336"/>
              <a:ext cx="585925" cy="5859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4FF55061-BB3F-4071-96BE-022D75C36AA6}"/>
                </a:ext>
              </a:extLst>
            </p:cNvPr>
            <p:cNvCxnSpPr/>
            <p:nvPr/>
          </p:nvCxnSpPr>
          <p:spPr>
            <a:xfrm>
              <a:off x="7250390" y="3966072"/>
              <a:ext cx="447832" cy="3558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58167" y="260045"/>
            <a:ext cx="8291889" cy="934602"/>
            <a:chOff x="502419" y="679466"/>
            <a:chExt cx="5233864" cy="934602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2419" y="690738"/>
              <a:ext cx="317630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098128" y="1178709"/>
            <a:ext cx="109843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2-3-3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交通安全活動內容及型態多樣化</a:t>
            </a: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8" y="2021248"/>
            <a:ext cx="2915328" cy="218698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486" y="3478567"/>
            <a:ext cx="2696051" cy="202249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62154" y="1186912"/>
            <a:ext cx="4664075" cy="553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95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2E61EF0F-A223-465B-B6DA-C46C40CFBE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00" r="100000">
                        <a14:foregroundMark x1="60000" y1="14626" x2="59600" y2="21599"/>
                        <a14:foregroundMark x1="73600" y1="13435" x2="73600" y2="20748"/>
                        <a14:foregroundMark x1="73000" y1="17007" x2="71400" y2="23639"/>
                        <a14:foregroundMark x1="73600" y1="19218" x2="72400" y2="2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544" y="3390381"/>
            <a:ext cx="2948656" cy="3467619"/>
          </a:xfrm>
          <a:prstGeom prst="rect">
            <a:avLst/>
          </a:prstGeom>
        </p:spPr>
      </p:pic>
      <p:grpSp>
        <p:nvGrpSpPr>
          <p:cNvPr id="6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58167" y="533474"/>
            <a:ext cx="8291889" cy="934602"/>
            <a:chOff x="502419" y="679466"/>
            <a:chExt cx="5233864" cy="93460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2419" y="690738"/>
              <a:ext cx="317630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162474" y="1468076"/>
            <a:ext cx="58235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2-4-1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辦理交通安全校外教學輔導活動時，出車前能對車輛安全進行審核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。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814" y="63774"/>
            <a:ext cx="4244975" cy="665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45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28FEA7BE-8370-44F1-8D1B-77F53F9A0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87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828800" y="394749"/>
            <a:ext cx="2236510" cy="707886"/>
            <a:chOff x="2906277" y="1556629"/>
            <a:chExt cx="2236510" cy="707886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2906277" y="1556629"/>
              <a:ext cx="2236510" cy="707886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學校概況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2906277" y="1556629"/>
              <a:ext cx="22365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dirty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學校概況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5AF6555-55B1-4326-B13F-5311C2BB6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605" y="4788524"/>
            <a:ext cx="12192000" cy="206947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0B362E4C-DAD3-4C72-B8D8-F5C3F3666F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28" y="3803248"/>
            <a:ext cx="1002338" cy="2281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55B0008F-2E47-42D5-AC5C-0648D76665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2" y="5265600"/>
            <a:ext cx="12191999" cy="160727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CDB6C6FB-D09A-49BB-AE97-6C292AA41634}"/>
              </a:ext>
            </a:extLst>
          </p:cNvPr>
          <p:cNvSpPr/>
          <p:nvPr/>
        </p:nvSpPr>
        <p:spPr>
          <a:xfrm>
            <a:off x="1754166" y="1159218"/>
            <a:ext cx="3124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TW" altLang="en-US" sz="2400" b="1" dirty="0">
                <a:solidFill>
                  <a:srgbClr val="FF0000"/>
                </a:solidFill>
                <a:cs typeface="+mn-ea"/>
                <a:sym typeface="+mn-lt"/>
              </a:rPr>
              <a:t>一、教職員</a:t>
            </a:r>
            <a:r>
              <a:rPr lang="zh-TW" altLang="en-US" sz="2400" b="1" dirty="0" smtClean="0">
                <a:solidFill>
                  <a:srgbClr val="FF0000"/>
                </a:solidFill>
                <a:cs typeface="+mn-ea"/>
                <a:sym typeface="+mn-lt"/>
              </a:rPr>
              <a:t>人數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6013296D-0D1C-47A4-820B-4DD092B472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5715" y="4856085"/>
            <a:ext cx="3327970" cy="26577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9E0CF4E-E905-45CC-9E17-F04BC76BB1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516"/>
            <a:ext cx="1828800" cy="1534417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CEF24D7C-FE39-4C9B-9178-671EF3AB6D06}"/>
              </a:ext>
            </a:extLst>
          </p:cNvPr>
          <p:cNvSpPr/>
          <p:nvPr/>
        </p:nvSpPr>
        <p:spPr>
          <a:xfrm>
            <a:off x="6644837" y="72753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/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xmlns="" id="{D49AA08C-5B71-4016-9134-FC3ED3D42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313388"/>
              </p:ext>
            </p:extLst>
          </p:nvPr>
        </p:nvGraphicFramePr>
        <p:xfrm>
          <a:off x="2346445" y="1990215"/>
          <a:ext cx="8128000" cy="1249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746706841"/>
                    </a:ext>
                  </a:extLst>
                </a:gridCol>
                <a:gridCol w="705225">
                  <a:extLst>
                    <a:ext uri="{9D8B030D-6E8A-4147-A177-3AD203B41FA5}">
                      <a16:colId xmlns:a16="http://schemas.microsoft.com/office/drawing/2014/main" xmlns="" val="1703104301"/>
                    </a:ext>
                  </a:extLst>
                </a:gridCol>
                <a:gridCol w="609599">
                  <a:extLst>
                    <a:ext uri="{9D8B030D-6E8A-4147-A177-3AD203B41FA5}">
                      <a16:colId xmlns:a16="http://schemas.microsoft.com/office/drawing/2014/main" xmlns="" val="2993462644"/>
                    </a:ext>
                  </a:extLst>
                </a:gridCol>
                <a:gridCol w="833718">
                  <a:extLst>
                    <a:ext uri="{9D8B030D-6E8A-4147-A177-3AD203B41FA5}">
                      <a16:colId xmlns:a16="http://schemas.microsoft.com/office/drawing/2014/main" xmlns="" val="3252181083"/>
                    </a:ext>
                  </a:extLst>
                </a:gridCol>
                <a:gridCol w="1102658">
                  <a:extLst>
                    <a:ext uri="{9D8B030D-6E8A-4147-A177-3AD203B41FA5}">
                      <a16:colId xmlns:a16="http://schemas.microsoft.com/office/drawing/2014/main" xmlns="" val="21247796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1551383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5735535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76683503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88871984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468034984"/>
                    </a:ext>
                  </a:extLst>
                </a:gridCol>
              </a:tblGrid>
              <a:tr h="878243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職稱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校長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主任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級任教師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組長及科任教師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幼兒園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行政人員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校車駕駛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合計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0248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人數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6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26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2745362"/>
                  </a:ext>
                </a:extLst>
              </a:tr>
            </a:tbl>
          </a:graphicData>
        </a:graphic>
      </p:graphicFrame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058AA2A6-4F6A-40DC-B7B8-415273F51AF6}"/>
              </a:ext>
            </a:extLst>
          </p:cNvPr>
          <p:cNvSpPr/>
          <p:nvPr/>
        </p:nvSpPr>
        <p:spPr>
          <a:xfrm>
            <a:off x="2454802" y="400558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/>
          </a:p>
        </p:txBody>
      </p: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xmlns="" id="{A64E20DB-A6FE-48A4-8E09-9E53F0C88D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935743"/>
              </p:ext>
            </p:extLst>
          </p:nvPr>
        </p:nvGraphicFramePr>
        <p:xfrm>
          <a:off x="2300146" y="4110657"/>
          <a:ext cx="8127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111">
                  <a:extLst>
                    <a:ext uri="{9D8B030D-6E8A-4147-A177-3AD203B41FA5}">
                      <a16:colId xmlns:a16="http://schemas.microsoft.com/office/drawing/2014/main" xmlns="" val="2129141184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90749286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76248911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58638270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42970700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15569753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411895838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2596192318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xmlns="" val="38396407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年級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幼兒園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一年級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二年級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三年級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四年級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五年級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六年級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合計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1187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人數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19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8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13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34569695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CDB6C6FB-D09A-49BB-AE97-6C292AA41634}"/>
              </a:ext>
            </a:extLst>
          </p:cNvPr>
          <p:cNvSpPr/>
          <p:nvPr/>
        </p:nvSpPr>
        <p:spPr>
          <a:xfrm>
            <a:off x="1754166" y="3272173"/>
            <a:ext cx="28641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TW" altLang="en-US" sz="2400" b="1" dirty="0">
                <a:solidFill>
                  <a:srgbClr val="FF0000"/>
                </a:solidFill>
                <a:cs typeface="+mn-ea"/>
                <a:sym typeface="+mn-lt"/>
              </a:rPr>
              <a:t>二、學生人數</a:t>
            </a:r>
          </a:p>
          <a:p>
            <a:pPr algn="ctr">
              <a:lnSpc>
                <a:spcPct val="200000"/>
              </a:lnSpc>
            </a:pP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20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FB45A21-430B-4155-B523-F962E07103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55" t="13692" r="2319" b="11586"/>
          <a:stretch/>
        </p:blipFill>
        <p:spPr>
          <a:xfrm>
            <a:off x="1162474" y="5546376"/>
            <a:ext cx="1407106" cy="1165317"/>
          </a:xfrm>
          <a:prstGeom prst="rect">
            <a:avLst/>
          </a:prstGeom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58167" y="533474"/>
            <a:ext cx="8291889" cy="934602"/>
            <a:chOff x="502419" y="679466"/>
            <a:chExt cx="5233864" cy="93460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2419" y="690738"/>
              <a:ext cx="3176306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二、教學與活動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162474" y="1468076"/>
            <a:ext cx="58235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2-4-2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舉辦行前教育，包括行前說明及安全門逃生演練</a:t>
            </a: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3" y="2696899"/>
            <a:ext cx="3408336" cy="255682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121" y="299398"/>
            <a:ext cx="4107982" cy="306150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46" y="3582213"/>
            <a:ext cx="3822857" cy="286714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47" y="2393500"/>
            <a:ext cx="3362317" cy="251416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187" y="4479150"/>
            <a:ext cx="2845294" cy="213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5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292253" y="535391"/>
            <a:ext cx="9402754" cy="1756243"/>
            <a:chOff x="509917" y="679466"/>
            <a:chExt cx="5226366" cy="1756243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7" y="681383"/>
              <a:ext cx="39991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7735840" y="533474"/>
            <a:ext cx="55211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3-1-1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詳細完整的學生通學方式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資料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48" y="1458721"/>
            <a:ext cx="3568257" cy="520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65" y="1525765"/>
            <a:ext cx="3490383" cy="5142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772" y="1458721"/>
            <a:ext cx="3540637" cy="520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4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28FEA7BE-8370-44F1-8D1B-77F53F9A0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5AF6555-55B1-4326-B13F-5311C2BB6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605" y="4788524"/>
            <a:ext cx="12192000" cy="206947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0B362E4C-DAD3-4C72-B8D8-F5C3F3666F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59" y="3787895"/>
            <a:ext cx="1002338" cy="2281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55B0008F-2E47-42D5-AC5C-0648D76665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2" y="5265600"/>
            <a:ext cx="12191999" cy="16072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2D1641F-CFA8-41B9-A930-E66C7C0DE0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516"/>
            <a:ext cx="1828800" cy="153441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6467D2BF-4EEE-4D25-8AC0-78F94C8086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215564" y="5265600"/>
            <a:ext cx="2784833" cy="1334530"/>
          </a:xfrm>
          <a:prstGeom prst="rect">
            <a:avLst/>
          </a:prstGeom>
        </p:spPr>
      </p:pic>
      <p:grpSp>
        <p:nvGrpSpPr>
          <p:cNvPr id="11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751828" y="535391"/>
            <a:ext cx="9402754" cy="1756243"/>
            <a:chOff x="509917" y="679466"/>
            <a:chExt cx="5226366" cy="175624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7" y="681383"/>
              <a:ext cx="39991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157475" y="1444428"/>
            <a:ext cx="60745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3-1-2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學生路隊組織及短期補習班、兒童課後照顧服務班與中心接送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規劃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997" y="2753921"/>
            <a:ext cx="3888067" cy="262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65" y="298941"/>
            <a:ext cx="4437049" cy="6274995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92" y="3436439"/>
            <a:ext cx="4128345" cy="311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81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608" y="1105925"/>
            <a:ext cx="8382000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751828" y="454366"/>
            <a:ext cx="9402754" cy="1756243"/>
            <a:chOff x="509917" y="679466"/>
            <a:chExt cx="5226366" cy="17562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7" y="681383"/>
              <a:ext cx="39991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7232065" y="465450"/>
            <a:ext cx="60745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3-2-1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通學環境及校內人車動線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規劃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63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51891DAF-1D52-4FC3-9438-C74ADDA35B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2674" y="278934"/>
            <a:ext cx="1266622" cy="1036567"/>
          </a:xfrm>
          <a:prstGeom prst="rect">
            <a:avLst/>
          </a:prstGeom>
        </p:spPr>
      </p:pic>
      <p:grpSp>
        <p:nvGrpSpPr>
          <p:cNvPr id="8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751828" y="535391"/>
            <a:ext cx="9402754" cy="1756243"/>
            <a:chOff x="509917" y="679466"/>
            <a:chExt cx="5226366" cy="1756243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7" y="681383"/>
              <a:ext cx="39991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7135334" y="1043222"/>
            <a:ext cx="60745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3-2-2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校內各種交通工具停放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設施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2" name="圖片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08" y="2301957"/>
            <a:ext cx="2324100" cy="1867821"/>
          </a:xfrm>
          <a:prstGeom prst="rect">
            <a:avLst/>
          </a:prstGeom>
        </p:spPr>
      </p:pic>
      <p:pic>
        <p:nvPicPr>
          <p:cNvPr id="13" name="圖片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925" y="2110976"/>
            <a:ext cx="2779371" cy="2058802"/>
          </a:xfrm>
          <a:prstGeom prst="rect">
            <a:avLst/>
          </a:prstGeom>
        </p:spPr>
      </p:pic>
      <p:pic>
        <p:nvPicPr>
          <p:cNvPr id="14" name="圖片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86" y="4583571"/>
            <a:ext cx="2326322" cy="1504805"/>
          </a:xfrm>
          <a:prstGeom prst="rect">
            <a:avLst/>
          </a:prstGeom>
        </p:spPr>
      </p:pic>
      <p:pic>
        <p:nvPicPr>
          <p:cNvPr id="15" name="圖片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925" y="4583572"/>
            <a:ext cx="2634980" cy="150480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0" y="1590116"/>
            <a:ext cx="6544433" cy="492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16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751815" y="535391"/>
            <a:ext cx="9402767" cy="1756243"/>
            <a:chOff x="509910" y="679466"/>
            <a:chExt cx="5226373" cy="1756243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0" y="681383"/>
              <a:ext cx="39991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7256183" y="831745"/>
            <a:ext cx="60745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3-2-3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校門及校內交通管制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狀況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" name="圖片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0" r="30081"/>
          <a:stretch/>
        </p:blipFill>
        <p:spPr bwMode="auto">
          <a:xfrm>
            <a:off x="449051" y="1662741"/>
            <a:ext cx="2152892" cy="22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 descr="5568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43" y="1662742"/>
            <a:ext cx="3094076" cy="22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 descr="5679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019" y="1662740"/>
            <a:ext cx="3067864" cy="22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圖片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1" y="3869367"/>
            <a:ext cx="3404870" cy="2554605"/>
          </a:xfrm>
          <a:prstGeom prst="rect">
            <a:avLst/>
          </a:prstGeom>
        </p:spPr>
      </p:pic>
      <p:pic>
        <p:nvPicPr>
          <p:cNvPr id="14" name="圖片 13" descr="D:\10照片\01學校活動照片\安全\02交通安全\機車安全帽\15349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13" y="3869364"/>
            <a:ext cx="3404870" cy="2553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圖片 14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9" r="1"/>
          <a:stretch/>
        </p:blipFill>
        <p:spPr bwMode="auto">
          <a:xfrm>
            <a:off x="7256183" y="3869363"/>
            <a:ext cx="1413959" cy="252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片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883" y="1654243"/>
            <a:ext cx="3192765" cy="221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圖片 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908" y="3869367"/>
            <a:ext cx="3279140" cy="245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751815" y="130266"/>
            <a:ext cx="9402767" cy="1756243"/>
            <a:chOff x="509910" y="679466"/>
            <a:chExt cx="5226373" cy="1756243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0" y="681383"/>
              <a:ext cx="39991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843808" y="982200"/>
            <a:ext cx="60745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3-3-1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訂定交通服務隊或糾察隊選拔及表揚辦法，且有良好的訓練計畫與執行狀況</a:t>
            </a:r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(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含紀錄</a:t>
            </a:r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)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。</a:t>
            </a: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674" y="-2"/>
            <a:ext cx="459066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7" y="2212725"/>
            <a:ext cx="3403497" cy="2553199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644" y="2144992"/>
            <a:ext cx="3287369" cy="409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405" y="3950028"/>
            <a:ext cx="1915239" cy="280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17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751815" y="130266"/>
            <a:ext cx="9402767" cy="1756243"/>
            <a:chOff x="509910" y="679466"/>
            <a:chExt cx="5226373" cy="1756243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0" y="681383"/>
              <a:ext cx="39991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843808" y="982200"/>
            <a:ext cx="60745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3-3-2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訂定導護工作實施要點及考核獎勵措施，且有良好的訓練計畫與執行狀況</a:t>
            </a:r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(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含紀錄</a:t>
            </a:r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)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。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0" y="2291162"/>
            <a:ext cx="6612648" cy="410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11676" y="2577840"/>
            <a:ext cx="2655659" cy="498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807" y="185491"/>
            <a:ext cx="3318794" cy="353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46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751815" y="130266"/>
            <a:ext cx="9402767" cy="1756243"/>
            <a:chOff x="509910" y="679466"/>
            <a:chExt cx="5226373" cy="1756243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0" y="681383"/>
              <a:ext cx="39991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843808" y="982200"/>
            <a:ext cx="60745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3-3-3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參與之學生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數量、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導護人數以及相關的裝備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。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874" y="651198"/>
            <a:ext cx="3637725" cy="272891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08" y="2114020"/>
            <a:ext cx="4277767" cy="3208325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05" y="3548851"/>
            <a:ext cx="3928533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920021" y="615122"/>
            <a:ext cx="9402767" cy="1756243"/>
            <a:chOff x="509910" y="679466"/>
            <a:chExt cx="5226373" cy="1756243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0" y="681383"/>
              <a:ext cx="39991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2091265" y="1761134"/>
            <a:ext cx="74337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3-4-1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統計學生違規、交通事故資料，且有輔導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作為。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31FA9508-E363-4AA4-A5C0-4BB7EC8C5EC6}"/>
              </a:ext>
            </a:extLst>
          </p:cNvPr>
          <p:cNvSpPr/>
          <p:nvPr/>
        </p:nvSpPr>
        <p:spPr>
          <a:xfrm>
            <a:off x="3276780" y="2888899"/>
            <a:ext cx="6340197" cy="3046988"/>
          </a:xfrm>
          <a:prstGeom prst="rect">
            <a:avLst/>
          </a:prstGeom>
          <a:effectLst>
            <a:outerShdw blurRad="38100" dist="38100" dir="5400000" algn="ctr" rotWithShape="0">
              <a:srgbClr val="000000">
                <a:alpha val="43137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9600" b="1" dirty="0">
                <a:ln w="31750">
                  <a:solidFill>
                    <a:schemeClr val="bg1"/>
                  </a:solidFill>
                </a:ln>
                <a:solidFill>
                  <a:srgbClr val="00B050"/>
                </a:solidFill>
                <a:cs typeface="+mn-ea"/>
                <a:sym typeface="+mn-lt"/>
              </a:rPr>
              <a:t>無</a:t>
            </a:r>
            <a:r>
              <a:rPr lang="zh-TW" altLang="en-US" sz="9600" b="1" dirty="0" smtClean="0">
                <a:ln w="31750">
                  <a:solidFill>
                    <a:schemeClr val="bg1"/>
                  </a:solidFill>
                </a:ln>
                <a:solidFill>
                  <a:srgbClr val="00B050"/>
                </a:solidFill>
                <a:cs typeface="+mn-ea"/>
                <a:sym typeface="+mn-lt"/>
              </a:rPr>
              <a:t>違規事件</a:t>
            </a:r>
            <a:endParaRPr lang="en-US" altLang="zh-TW" sz="9600" b="1" dirty="0" smtClean="0">
              <a:ln w="31750">
                <a:solidFill>
                  <a:schemeClr val="bg1"/>
                </a:solidFill>
              </a:ln>
              <a:solidFill>
                <a:srgbClr val="00B050"/>
              </a:solidFill>
              <a:cs typeface="+mn-ea"/>
              <a:sym typeface="+mn-lt"/>
            </a:endParaRPr>
          </a:p>
          <a:p>
            <a:r>
              <a:rPr lang="zh-TW" altLang="en-US" sz="9600" b="1" dirty="0" smtClean="0">
                <a:ln w="31750">
                  <a:solidFill>
                    <a:schemeClr val="bg1"/>
                  </a:solidFill>
                </a:ln>
                <a:solidFill>
                  <a:srgbClr val="00B050"/>
                </a:solidFill>
                <a:cs typeface="+mn-ea"/>
                <a:sym typeface="+mn-lt"/>
              </a:rPr>
              <a:t>及</a:t>
            </a:r>
            <a:r>
              <a:rPr lang="zh-TW" altLang="en-US" sz="9600" b="1" dirty="0">
                <a:ln w="31750">
                  <a:solidFill>
                    <a:schemeClr val="bg1"/>
                  </a:solidFill>
                </a:ln>
                <a:solidFill>
                  <a:srgbClr val="00B050"/>
                </a:solidFill>
                <a:cs typeface="+mn-ea"/>
                <a:sym typeface="+mn-lt"/>
              </a:rPr>
              <a:t>交通</a:t>
            </a:r>
            <a:r>
              <a:rPr lang="zh-TW" altLang="en-US" sz="9600" b="1" dirty="0" smtClean="0">
                <a:ln w="31750">
                  <a:solidFill>
                    <a:schemeClr val="bg1"/>
                  </a:solidFill>
                </a:ln>
                <a:solidFill>
                  <a:srgbClr val="00B050"/>
                </a:solidFill>
                <a:cs typeface="+mn-ea"/>
                <a:sym typeface="+mn-lt"/>
              </a:rPr>
              <a:t>事故</a:t>
            </a:r>
            <a:endParaRPr lang="zh-CN" altLang="en-US" sz="9600" b="1" dirty="0">
              <a:ln w="31750">
                <a:solidFill>
                  <a:schemeClr val="bg1"/>
                </a:solidFill>
              </a:ln>
              <a:solidFill>
                <a:srgbClr val="00B05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525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28FEA7BE-8370-44F1-8D1B-77F53F9A0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87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70046" y="260045"/>
            <a:ext cx="8280010" cy="929712"/>
            <a:chOff x="509917" y="679466"/>
            <a:chExt cx="5226366" cy="92971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一、組織、計畫與宣導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7" y="685848"/>
              <a:ext cx="448762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一、組織、計畫與宣導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5AF6555-55B1-4326-B13F-5311C2BB6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22239"/>
            <a:ext cx="12192000" cy="228134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0B362E4C-DAD3-4C72-B8D8-F5C3F3666F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28" y="3803248"/>
            <a:ext cx="1002338" cy="2281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55B0008F-2E47-42D5-AC5C-0648D76665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2" y="5265600"/>
            <a:ext cx="12191999" cy="160727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746635" y="1298822"/>
            <a:ext cx="9725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1-1-1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組織辦法與架構完整，成員擴大至校外人士，定期召開會議，紀錄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完整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CB32BB44-7DF3-4FCA-96E4-C11C401F6A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3630" y="4622239"/>
            <a:ext cx="4524081" cy="181067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2DD1F774-4D5F-4FC4-AFA5-A0A5784CF2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516"/>
            <a:ext cx="1828800" cy="153441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29" y="2447447"/>
            <a:ext cx="5510076" cy="377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2" y="2295811"/>
            <a:ext cx="52355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10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826888" y="267989"/>
            <a:ext cx="9402767" cy="1756243"/>
            <a:chOff x="509910" y="679466"/>
            <a:chExt cx="5226373" cy="1756243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0" y="681383"/>
              <a:ext cx="39991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999065" y="1239402"/>
            <a:ext cx="103632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3-4-2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利用學區交通事故資料分析事故特性態樣（如時間、空間、違規型態、碰撞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型態等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），且能運用於教學與活動</a:t>
            </a: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5" y="2524001"/>
            <a:ext cx="3702343" cy="27761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765" y="2524001"/>
            <a:ext cx="3355523" cy="251550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05" y="3987801"/>
            <a:ext cx="3727013" cy="2794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12" y="2543783"/>
            <a:ext cx="3353254" cy="251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5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28FEA7BE-8370-44F1-8D1B-77F53F9A0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5AF6555-55B1-4326-B13F-5311C2BB6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605" y="4788524"/>
            <a:ext cx="12192000" cy="206947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0B362E4C-DAD3-4C72-B8D8-F5C3F3666F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28" y="3803248"/>
            <a:ext cx="1002338" cy="2281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55B0008F-2E47-42D5-AC5C-0648D76665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2" y="5265600"/>
            <a:ext cx="12191999" cy="16072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2D1641F-CFA8-41B9-A930-E66C7C0DE0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516"/>
            <a:ext cx="1828800" cy="1534417"/>
          </a:xfrm>
          <a:prstGeom prst="rect">
            <a:avLst/>
          </a:prstGeom>
        </p:spPr>
      </p:pic>
      <p:grpSp>
        <p:nvGrpSpPr>
          <p:cNvPr id="11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826888" y="267989"/>
            <a:ext cx="9402767" cy="1756243"/>
            <a:chOff x="509910" y="679466"/>
            <a:chExt cx="5226373" cy="175624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0" y="681383"/>
              <a:ext cx="39991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999065" y="1239402"/>
            <a:ext cx="10363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3-5-1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家長接送區之設置完善與運作良好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。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0" name="圖片 1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08" y="2151697"/>
            <a:ext cx="3404870" cy="2554605"/>
          </a:xfrm>
          <a:prstGeom prst="rect">
            <a:avLst/>
          </a:prstGeom>
        </p:spPr>
      </p:pic>
      <p:pic>
        <p:nvPicPr>
          <p:cNvPr id="22" name="圖片 2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96" y="1239402"/>
            <a:ext cx="3937138" cy="2789508"/>
          </a:xfrm>
          <a:prstGeom prst="rect">
            <a:avLst/>
          </a:prstGeom>
        </p:spPr>
      </p:pic>
      <p:pic>
        <p:nvPicPr>
          <p:cNvPr id="23" name="圖片 22" descr="D:\10照片\01學校活動照片\安全\02交通安全\機車安全帽\153499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66" y="4192482"/>
            <a:ext cx="3404870" cy="2553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圖片 23" descr="5568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73" y="4788523"/>
            <a:ext cx="3017627" cy="2131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6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EB905D79-A2CE-4364-89A5-F9CBCE29A4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71566" y="4572984"/>
            <a:ext cx="67846" cy="1694652"/>
          </a:xfrm>
          <a:custGeom>
            <a:avLst/>
            <a:gdLst>
              <a:gd name="connsiteX0" fmla="*/ 0 w 67846"/>
              <a:gd name="connsiteY0" fmla="*/ 0 h 1694652"/>
              <a:gd name="connsiteX1" fmla="*/ 67846 w 67846"/>
              <a:gd name="connsiteY1" fmla="*/ 0 h 1694652"/>
              <a:gd name="connsiteX2" fmla="*/ 67846 w 67846"/>
              <a:gd name="connsiteY2" fmla="*/ 1694652 h 1694652"/>
              <a:gd name="connsiteX3" fmla="*/ 0 w 67846"/>
              <a:gd name="connsiteY3" fmla="*/ 1694652 h 1694652"/>
              <a:gd name="connsiteX4" fmla="*/ 0 w 67846"/>
              <a:gd name="connsiteY4" fmla="*/ 0 h 169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46" h="1694652">
                <a:moveTo>
                  <a:pt x="0" y="0"/>
                </a:moveTo>
                <a:lnTo>
                  <a:pt x="67846" y="0"/>
                </a:lnTo>
                <a:lnTo>
                  <a:pt x="67846" y="1694652"/>
                </a:lnTo>
                <a:lnTo>
                  <a:pt x="0" y="16946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5177C31F-548D-4173-ADCC-463751433C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28748" y="8012517"/>
            <a:ext cx="1553592" cy="75042"/>
          </a:xfrm>
          <a:custGeom>
            <a:avLst/>
            <a:gdLst>
              <a:gd name="connsiteX0" fmla="*/ 0 w 1553592"/>
              <a:gd name="connsiteY0" fmla="*/ 0 h 75042"/>
              <a:gd name="connsiteX1" fmla="*/ 1553592 w 1553592"/>
              <a:gd name="connsiteY1" fmla="*/ 0 h 75042"/>
              <a:gd name="connsiteX2" fmla="*/ 1553592 w 1553592"/>
              <a:gd name="connsiteY2" fmla="*/ 75042 h 75042"/>
              <a:gd name="connsiteX3" fmla="*/ 0 w 1553592"/>
              <a:gd name="connsiteY3" fmla="*/ 75042 h 75042"/>
              <a:gd name="connsiteX4" fmla="*/ 0 w 1553592"/>
              <a:gd name="connsiteY4" fmla="*/ 0 h 7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3592" h="75042">
                <a:moveTo>
                  <a:pt x="0" y="0"/>
                </a:moveTo>
                <a:lnTo>
                  <a:pt x="1553592" y="0"/>
                </a:lnTo>
                <a:lnTo>
                  <a:pt x="1553592" y="75042"/>
                </a:lnTo>
                <a:lnTo>
                  <a:pt x="0" y="75042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7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826888" y="267989"/>
            <a:ext cx="9402767" cy="1756243"/>
            <a:chOff x="509910" y="679466"/>
            <a:chExt cx="5226373" cy="1756243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0" y="681383"/>
              <a:ext cx="39991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0" name="矩形 49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999065" y="1239402"/>
            <a:ext cx="10363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3-5-2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能善用學校環境及鼓勵學生步行一段路進出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校園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1" name="圖片 5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42" y="2151910"/>
            <a:ext cx="2990850" cy="170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圖片 51" descr="5568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28" y="2151910"/>
            <a:ext cx="3009900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圖片 5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8" y="4015291"/>
            <a:ext cx="3009900" cy="224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圖片 6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7" y="4479475"/>
            <a:ext cx="3095022" cy="2234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97" y="267989"/>
            <a:ext cx="4361205" cy="642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59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826888" y="267989"/>
            <a:ext cx="9402767" cy="1756243"/>
            <a:chOff x="509910" y="679466"/>
            <a:chExt cx="5226373" cy="17562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0" y="681383"/>
              <a:ext cx="39991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三、交通安全與輔導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999065" y="1239402"/>
            <a:ext cx="10363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3-6-1  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愛心服務站計畫與執行</a:t>
            </a:r>
            <a:r>
              <a:rPr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(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含相關辦法</a:t>
            </a:r>
            <a:r>
              <a:rPr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)</a:t>
            </a:r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/>
            </a:r>
            <a:b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</a:br>
            <a:r>
              <a:rPr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3-6-2  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定期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追蹤與檢討</a:t>
            </a:r>
            <a:endParaRPr lang="zh-TW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98" y="392111"/>
            <a:ext cx="4859451" cy="605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18" y="2118730"/>
            <a:ext cx="4298148" cy="458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69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2091264" y="1481734"/>
            <a:ext cx="74337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4-0-1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最近三年內獲得縣市政府（或全國）之交通安全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獎項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31FA9508-E363-4AA4-A5C0-4BB7EC8C5EC6}"/>
              </a:ext>
            </a:extLst>
          </p:cNvPr>
          <p:cNvSpPr/>
          <p:nvPr/>
        </p:nvSpPr>
        <p:spPr>
          <a:xfrm>
            <a:off x="2252314" y="2594329"/>
            <a:ext cx="7802136" cy="3139321"/>
          </a:xfrm>
          <a:prstGeom prst="rect">
            <a:avLst/>
          </a:prstGeom>
          <a:effectLst>
            <a:outerShdw blurRad="38100" dist="38100" dir="5400000" algn="ctr" rotWithShape="0">
              <a:srgbClr val="000000">
                <a:alpha val="43137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6600" b="1" dirty="0">
                <a:ln w="31750">
                  <a:solidFill>
                    <a:schemeClr val="bg1"/>
                  </a:solidFill>
                </a:ln>
                <a:solidFill>
                  <a:srgbClr val="00B050"/>
                </a:solidFill>
                <a:cs typeface="+mn-ea"/>
                <a:sym typeface="+mn-lt"/>
              </a:rPr>
              <a:t>未來可鼓勵學生</a:t>
            </a:r>
            <a:r>
              <a:rPr lang="zh-TW" altLang="en-US" sz="6600" b="1" dirty="0" smtClean="0">
                <a:ln w="31750">
                  <a:solidFill>
                    <a:schemeClr val="bg1"/>
                  </a:solidFill>
                </a:ln>
                <a:solidFill>
                  <a:srgbClr val="00B050"/>
                </a:solidFill>
                <a:cs typeface="+mn-ea"/>
                <a:sym typeface="+mn-lt"/>
              </a:rPr>
              <a:t>參加</a:t>
            </a:r>
            <a:r>
              <a:rPr lang="en-US" altLang="zh-TW" sz="6600" b="1" dirty="0" smtClean="0">
                <a:ln w="31750">
                  <a:solidFill>
                    <a:schemeClr val="bg1"/>
                  </a:solidFill>
                </a:ln>
                <a:solidFill>
                  <a:srgbClr val="00B050"/>
                </a:solidFill>
                <a:cs typeface="+mn-ea"/>
                <a:sym typeface="+mn-lt"/>
              </a:rPr>
              <a:t/>
            </a:r>
            <a:br>
              <a:rPr lang="en-US" altLang="zh-TW" sz="6600" b="1" dirty="0" smtClean="0">
                <a:ln w="31750">
                  <a:solidFill>
                    <a:schemeClr val="bg1"/>
                  </a:solidFill>
                </a:ln>
                <a:solidFill>
                  <a:srgbClr val="00B050"/>
                </a:solidFill>
                <a:cs typeface="+mn-ea"/>
                <a:sym typeface="+mn-lt"/>
              </a:rPr>
            </a:br>
            <a:r>
              <a:rPr lang="zh-TW" altLang="en-US" sz="6600" b="1" dirty="0" smtClean="0">
                <a:ln w="31750">
                  <a:solidFill>
                    <a:schemeClr val="bg1"/>
                  </a:solidFill>
                </a:ln>
                <a:solidFill>
                  <a:srgbClr val="00B050"/>
                </a:solidFill>
                <a:cs typeface="+mn-ea"/>
                <a:sym typeface="+mn-lt"/>
              </a:rPr>
              <a:t>交通安全</a:t>
            </a:r>
            <a:r>
              <a:rPr lang="zh-TW" altLang="en-US" sz="6600" b="1" dirty="0">
                <a:ln w="31750">
                  <a:solidFill>
                    <a:schemeClr val="bg1"/>
                  </a:solidFill>
                </a:ln>
                <a:solidFill>
                  <a:srgbClr val="00B050"/>
                </a:solidFill>
                <a:cs typeface="+mn-ea"/>
                <a:sym typeface="+mn-lt"/>
              </a:rPr>
              <a:t>議題之</a:t>
            </a:r>
            <a:r>
              <a:rPr lang="zh-TW" altLang="en-US" sz="6600" b="1" dirty="0" smtClean="0">
                <a:ln w="31750">
                  <a:solidFill>
                    <a:schemeClr val="bg1"/>
                  </a:solidFill>
                </a:ln>
                <a:solidFill>
                  <a:srgbClr val="00B050"/>
                </a:solidFill>
                <a:cs typeface="+mn-ea"/>
                <a:sym typeface="+mn-lt"/>
              </a:rPr>
              <a:t>對外</a:t>
            </a:r>
            <a:r>
              <a:rPr lang="en-US" altLang="zh-TW" sz="6600" b="1" dirty="0" smtClean="0">
                <a:ln w="31750">
                  <a:solidFill>
                    <a:schemeClr val="bg1"/>
                  </a:solidFill>
                </a:ln>
                <a:solidFill>
                  <a:srgbClr val="00B050"/>
                </a:solidFill>
                <a:cs typeface="+mn-ea"/>
                <a:sym typeface="+mn-lt"/>
              </a:rPr>
              <a:t/>
            </a:r>
            <a:br>
              <a:rPr lang="en-US" altLang="zh-TW" sz="6600" b="1" dirty="0" smtClean="0">
                <a:ln w="31750">
                  <a:solidFill>
                    <a:schemeClr val="bg1"/>
                  </a:solidFill>
                </a:ln>
                <a:solidFill>
                  <a:srgbClr val="00B050"/>
                </a:solidFill>
                <a:cs typeface="+mn-ea"/>
                <a:sym typeface="+mn-lt"/>
              </a:rPr>
            </a:br>
            <a:r>
              <a:rPr lang="zh-TW" altLang="en-US" sz="6600" b="1" dirty="0" smtClean="0">
                <a:ln w="31750">
                  <a:solidFill>
                    <a:schemeClr val="bg1"/>
                  </a:solidFill>
                </a:ln>
                <a:solidFill>
                  <a:srgbClr val="00B050"/>
                </a:solidFill>
                <a:cs typeface="+mn-ea"/>
                <a:sym typeface="+mn-lt"/>
              </a:rPr>
              <a:t>競賽</a:t>
            </a:r>
            <a:r>
              <a:rPr lang="zh-TW" altLang="en-US" sz="6600" b="1" dirty="0">
                <a:ln w="31750">
                  <a:solidFill>
                    <a:schemeClr val="bg1"/>
                  </a:solidFill>
                </a:ln>
                <a:solidFill>
                  <a:srgbClr val="00B050"/>
                </a:solidFill>
                <a:cs typeface="+mn-ea"/>
                <a:sym typeface="+mn-lt"/>
              </a:rPr>
              <a:t>。</a:t>
            </a:r>
            <a:endParaRPr lang="zh-CN" altLang="en-US" sz="6600" b="1" dirty="0">
              <a:ln w="31750">
                <a:solidFill>
                  <a:schemeClr val="bg1"/>
                </a:solidFill>
              </a:ln>
              <a:solidFill>
                <a:srgbClr val="00B050"/>
              </a:solidFill>
              <a:cs typeface="+mn-ea"/>
              <a:sym typeface="+mn-lt"/>
            </a:endParaRPr>
          </a:p>
        </p:txBody>
      </p:sp>
      <p:grpSp>
        <p:nvGrpSpPr>
          <p:cNvPr id="16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826890" y="267989"/>
            <a:ext cx="9402765" cy="933711"/>
            <a:chOff x="509911" y="679466"/>
            <a:chExt cx="5226372" cy="933711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四、創新與重大成效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1" y="689847"/>
              <a:ext cx="399915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四、創新與重大成效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9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B988FB58-7B1D-4009-B4AA-6862AB1CE4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765770" y="4266975"/>
            <a:ext cx="38098" cy="1114070"/>
          </a:xfrm>
          <a:custGeom>
            <a:avLst/>
            <a:gdLst>
              <a:gd name="connsiteX0" fmla="*/ 0 w 38098"/>
              <a:gd name="connsiteY0" fmla="*/ 0 h 1114070"/>
              <a:gd name="connsiteX1" fmla="*/ 38098 w 38098"/>
              <a:gd name="connsiteY1" fmla="*/ 0 h 1114070"/>
              <a:gd name="connsiteX2" fmla="*/ 38098 w 38098"/>
              <a:gd name="connsiteY2" fmla="*/ 1114070 h 1114070"/>
              <a:gd name="connsiteX3" fmla="*/ 0 w 38098"/>
              <a:gd name="connsiteY3" fmla="*/ 1114070 h 1114070"/>
              <a:gd name="connsiteX4" fmla="*/ 0 w 38098"/>
              <a:gd name="connsiteY4" fmla="*/ 0 h 111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98" h="1114070">
                <a:moveTo>
                  <a:pt x="0" y="0"/>
                </a:moveTo>
                <a:lnTo>
                  <a:pt x="38098" y="0"/>
                </a:lnTo>
                <a:lnTo>
                  <a:pt x="38098" y="1114070"/>
                </a:lnTo>
                <a:lnTo>
                  <a:pt x="0" y="11140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826890" y="1346267"/>
            <a:ext cx="74337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4-0-2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最近三年學校有其他特殊、創新或優良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事蹟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5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826890" y="267989"/>
            <a:ext cx="9402765" cy="933711"/>
            <a:chOff x="509911" y="679466"/>
            <a:chExt cx="5226372" cy="933711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四、創新與重大成效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1" y="689847"/>
              <a:ext cx="399915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四、創新與重大成效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7" name="矩形 5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="" id="{AFF229C4-C2B9-4FA6-A93F-AD52EAABE9B4}"/>
              </a:ext>
            </a:extLst>
          </p:cNvPr>
          <p:cNvSpPr/>
          <p:nvPr/>
        </p:nvSpPr>
        <p:spPr>
          <a:xfrm>
            <a:off x="6955293" y="5914025"/>
            <a:ext cx="3983183" cy="523220"/>
          </a:xfrm>
          <a:prstGeom prst="rect">
            <a:avLst/>
          </a:prstGeom>
          <a:solidFill>
            <a:srgbClr val="FF0000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cs typeface="+mn-ea"/>
                <a:sym typeface="+mn-lt"/>
              </a:rPr>
              <a:t>Google meet </a:t>
            </a:r>
            <a:r>
              <a:rPr lang="zh-TW" altLang="en-US" sz="2800" b="1" dirty="0" smtClean="0">
                <a:solidFill>
                  <a:schemeClr val="bg1"/>
                </a:solidFill>
                <a:cs typeface="+mn-ea"/>
                <a:sym typeface="+mn-lt"/>
              </a:rPr>
              <a:t>線上上課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58" name="圖片 57" descr="LINE_ALBUM_1110304交通安全_220304_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24"/>
          <a:stretch/>
        </p:blipFill>
        <p:spPr bwMode="auto">
          <a:xfrm>
            <a:off x="228599" y="2328333"/>
            <a:ext cx="3903133" cy="42079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9" name="圖片 5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4" y="2328333"/>
            <a:ext cx="3178176" cy="222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圖片 59" descr="上課合照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416" y="278370"/>
            <a:ext cx="4001030" cy="259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圖片 60" descr="LINE_ALBUM_1110304交通安全_220304_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87"/>
          <a:stretch/>
        </p:blipFill>
        <p:spPr bwMode="auto">
          <a:xfrm>
            <a:off x="4543756" y="4622514"/>
            <a:ext cx="2011031" cy="20750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2" name="圖片 6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032" y="3173491"/>
            <a:ext cx="3555235" cy="2486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B988FB58-7B1D-4009-B4AA-6862AB1CE4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765770" y="4266975"/>
            <a:ext cx="38098" cy="1114070"/>
          </a:xfrm>
          <a:custGeom>
            <a:avLst/>
            <a:gdLst>
              <a:gd name="connsiteX0" fmla="*/ 0 w 38098"/>
              <a:gd name="connsiteY0" fmla="*/ 0 h 1114070"/>
              <a:gd name="connsiteX1" fmla="*/ 38098 w 38098"/>
              <a:gd name="connsiteY1" fmla="*/ 0 h 1114070"/>
              <a:gd name="connsiteX2" fmla="*/ 38098 w 38098"/>
              <a:gd name="connsiteY2" fmla="*/ 1114070 h 1114070"/>
              <a:gd name="connsiteX3" fmla="*/ 0 w 38098"/>
              <a:gd name="connsiteY3" fmla="*/ 1114070 h 1114070"/>
              <a:gd name="connsiteX4" fmla="*/ 0 w 38098"/>
              <a:gd name="connsiteY4" fmla="*/ 0 h 111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98" h="1114070">
                <a:moveTo>
                  <a:pt x="0" y="0"/>
                </a:moveTo>
                <a:lnTo>
                  <a:pt x="38098" y="0"/>
                </a:lnTo>
                <a:lnTo>
                  <a:pt x="38098" y="1114070"/>
                </a:lnTo>
                <a:lnTo>
                  <a:pt x="0" y="11140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826890" y="1346267"/>
            <a:ext cx="74337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4-0-2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最近三年學校有其他特殊、創新或優良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事蹟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5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826890" y="267989"/>
            <a:ext cx="9402765" cy="933711"/>
            <a:chOff x="509911" y="679466"/>
            <a:chExt cx="5226372" cy="933711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四、創新與重大成效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1" y="689847"/>
              <a:ext cx="399915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四、創新與重大成效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7" name="矩形 5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="" id="{AFF229C4-C2B9-4FA6-A93F-AD52EAABE9B4}"/>
              </a:ext>
            </a:extLst>
          </p:cNvPr>
          <p:cNvSpPr/>
          <p:nvPr/>
        </p:nvSpPr>
        <p:spPr>
          <a:xfrm>
            <a:off x="7306735" y="4098287"/>
            <a:ext cx="3983183" cy="523220"/>
          </a:xfrm>
          <a:prstGeom prst="rect">
            <a:avLst/>
          </a:prstGeom>
          <a:solidFill>
            <a:srgbClr val="FF0000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bg1"/>
                </a:solidFill>
                <a:cs typeface="+mn-ea"/>
                <a:sym typeface="+mn-lt"/>
              </a:rPr>
              <a:t>pagamo</a:t>
            </a:r>
            <a:r>
              <a:rPr lang="en-US" altLang="zh-CN" sz="28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TW" altLang="en-US" sz="2800" b="1" dirty="0" smtClean="0">
                <a:solidFill>
                  <a:schemeClr val="bg1"/>
                </a:solidFill>
                <a:cs typeface="+mn-ea"/>
                <a:sym typeface="+mn-lt"/>
              </a:rPr>
              <a:t>遊戲化課程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="" id="{AFF229C4-C2B9-4FA6-A93F-AD52EAABE9B4}"/>
              </a:ext>
            </a:extLst>
          </p:cNvPr>
          <p:cNvSpPr/>
          <p:nvPr/>
        </p:nvSpPr>
        <p:spPr>
          <a:xfrm>
            <a:off x="5869308" y="5715536"/>
            <a:ext cx="3983183" cy="954107"/>
          </a:xfrm>
          <a:prstGeom prst="rect">
            <a:avLst/>
          </a:prstGeom>
          <a:solidFill>
            <a:srgbClr val="FF0000"/>
          </a:solidFill>
        </p:spPr>
        <p:txBody>
          <a:bodyPr vert="horz"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cs typeface="+mn-ea"/>
                <a:sym typeface="+mn-lt"/>
              </a:rPr>
              <a:t>Google classroom </a:t>
            </a:r>
            <a:r>
              <a:rPr lang="zh-TW" altLang="en-US" sz="2800" b="1" dirty="0" smtClean="0">
                <a:solidFill>
                  <a:schemeClr val="bg1"/>
                </a:solidFill>
                <a:cs typeface="+mn-ea"/>
                <a:sym typeface="+mn-lt"/>
              </a:rPr>
              <a:t>派發線上上課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圖片 13" descr="pagam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67" y="740035"/>
            <a:ext cx="4555066" cy="3266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圖片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90" y="2177264"/>
            <a:ext cx="5252178" cy="4596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204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B988FB58-7B1D-4009-B4AA-6862AB1CE4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765770" y="4266975"/>
            <a:ext cx="38098" cy="1114070"/>
          </a:xfrm>
          <a:custGeom>
            <a:avLst/>
            <a:gdLst>
              <a:gd name="connsiteX0" fmla="*/ 0 w 38098"/>
              <a:gd name="connsiteY0" fmla="*/ 0 h 1114070"/>
              <a:gd name="connsiteX1" fmla="*/ 38098 w 38098"/>
              <a:gd name="connsiteY1" fmla="*/ 0 h 1114070"/>
              <a:gd name="connsiteX2" fmla="*/ 38098 w 38098"/>
              <a:gd name="connsiteY2" fmla="*/ 1114070 h 1114070"/>
              <a:gd name="connsiteX3" fmla="*/ 0 w 38098"/>
              <a:gd name="connsiteY3" fmla="*/ 1114070 h 1114070"/>
              <a:gd name="connsiteX4" fmla="*/ 0 w 38098"/>
              <a:gd name="connsiteY4" fmla="*/ 0 h 111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98" h="1114070">
                <a:moveTo>
                  <a:pt x="0" y="0"/>
                </a:moveTo>
                <a:lnTo>
                  <a:pt x="38098" y="0"/>
                </a:lnTo>
                <a:lnTo>
                  <a:pt x="38098" y="1114070"/>
                </a:lnTo>
                <a:lnTo>
                  <a:pt x="0" y="11140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826890" y="1346267"/>
            <a:ext cx="74337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4-0-2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最近三年學校有其他特殊、創新或優良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事蹟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5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826890" y="267989"/>
            <a:ext cx="9402765" cy="933711"/>
            <a:chOff x="509911" y="679466"/>
            <a:chExt cx="5226372" cy="933711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四、創新與重大成效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1" y="689847"/>
              <a:ext cx="399915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四、創新與重大成效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7" name="矩形 5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="" id="{AFF229C4-C2B9-4FA6-A93F-AD52EAABE9B4}"/>
              </a:ext>
            </a:extLst>
          </p:cNvPr>
          <p:cNvSpPr/>
          <p:nvPr/>
        </p:nvSpPr>
        <p:spPr>
          <a:xfrm>
            <a:off x="7518400" y="2853687"/>
            <a:ext cx="3983183" cy="523220"/>
          </a:xfrm>
          <a:prstGeom prst="rect">
            <a:avLst/>
          </a:prstGeom>
          <a:solidFill>
            <a:srgbClr val="FF0000"/>
          </a:solidFill>
        </p:spPr>
        <p:txBody>
          <a:bodyPr vert="horz"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cs typeface="+mn-ea"/>
                <a:sym typeface="+mn-lt"/>
              </a:rPr>
              <a:t>教師</a:t>
            </a:r>
            <a:r>
              <a:rPr lang="en-US" altLang="zh-TW" sz="2800" b="1" dirty="0" smtClean="0">
                <a:solidFill>
                  <a:schemeClr val="bg1"/>
                </a:solidFill>
                <a:cs typeface="+mn-ea"/>
                <a:sym typeface="+mn-lt"/>
              </a:rPr>
              <a:t>:</a:t>
            </a:r>
            <a:r>
              <a:rPr lang="zh-TW" altLang="en-US" sz="2800" b="1" dirty="0" smtClean="0">
                <a:solidFill>
                  <a:schemeClr val="bg1"/>
                </a:solidFill>
                <a:cs typeface="+mn-ea"/>
                <a:sym typeface="+mn-lt"/>
              </a:rPr>
              <a:t>磨課師線上增能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1" name="圖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7393744" y="347133"/>
            <a:ext cx="3858455" cy="2414757"/>
          </a:xfrm>
          <a:prstGeom prst="rect">
            <a:avLst/>
          </a:prstGeom>
        </p:spPr>
      </p:pic>
      <p:pic>
        <p:nvPicPr>
          <p:cNvPr id="12" name="圖片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08" y="2292760"/>
            <a:ext cx="3612092" cy="291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片 15" descr="69A2CB13-B549-4E1A-8F68-4CBE888A059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165" y="2292759"/>
            <a:ext cx="2695502" cy="210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圖片 16" descr="pagamo-1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109" y="4456902"/>
            <a:ext cx="2771775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圖片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991" y="3670032"/>
            <a:ext cx="2444158" cy="1825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1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03" y="3603399"/>
            <a:ext cx="2168030" cy="291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圖片 1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60" y="4401651"/>
            <a:ext cx="2938005" cy="22271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="" id="{AFF229C4-C2B9-4FA6-A93F-AD52EAABE9B4}"/>
              </a:ext>
            </a:extLst>
          </p:cNvPr>
          <p:cNvSpPr/>
          <p:nvPr/>
        </p:nvSpPr>
        <p:spPr>
          <a:xfrm>
            <a:off x="2224627" y="6288315"/>
            <a:ext cx="4971476" cy="523220"/>
          </a:xfrm>
          <a:prstGeom prst="rect">
            <a:avLst/>
          </a:prstGeom>
          <a:solidFill>
            <a:srgbClr val="FF0000"/>
          </a:solidFill>
        </p:spPr>
        <p:txBody>
          <a:bodyPr vert="horz"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cs typeface="+mn-ea"/>
                <a:sym typeface="+mn-lt"/>
              </a:rPr>
              <a:t>教師</a:t>
            </a:r>
            <a:r>
              <a:rPr lang="en-US" altLang="zh-TW" sz="2800" b="1" dirty="0" smtClean="0">
                <a:solidFill>
                  <a:schemeClr val="bg1"/>
                </a:solidFill>
                <a:cs typeface="+mn-ea"/>
                <a:sym typeface="+mn-lt"/>
              </a:rPr>
              <a:t>:168</a:t>
            </a:r>
            <a:r>
              <a:rPr lang="zh-TW" altLang="en-US" sz="2800" b="1" dirty="0" smtClean="0">
                <a:solidFill>
                  <a:schemeClr val="bg1"/>
                </a:solidFill>
                <a:cs typeface="+mn-ea"/>
                <a:sym typeface="+mn-lt"/>
              </a:rPr>
              <a:t>交通安全入口網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B988FB58-7B1D-4009-B4AA-6862AB1CE4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765770" y="4266975"/>
            <a:ext cx="38098" cy="1114070"/>
          </a:xfrm>
          <a:custGeom>
            <a:avLst/>
            <a:gdLst>
              <a:gd name="connsiteX0" fmla="*/ 0 w 38098"/>
              <a:gd name="connsiteY0" fmla="*/ 0 h 1114070"/>
              <a:gd name="connsiteX1" fmla="*/ 38098 w 38098"/>
              <a:gd name="connsiteY1" fmla="*/ 0 h 1114070"/>
              <a:gd name="connsiteX2" fmla="*/ 38098 w 38098"/>
              <a:gd name="connsiteY2" fmla="*/ 1114070 h 1114070"/>
              <a:gd name="connsiteX3" fmla="*/ 0 w 38098"/>
              <a:gd name="connsiteY3" fmla="*/ 1114070 h 1114070"/>
              <a:gd name="connsiteX4" fmla="*/ 0 w 38098"/>
              <a:gd name="connsiteY4" fmla="*/ 0 h 111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98" h="1114070">
                <a:moveTo>
                  <a:pt x="0" y="0"/>
                </a:moveTo>
                <a:lnTo>
                  <a:pt x="38098" y="0"/>
                </a:lnTo>
                <a:lnTo>
                  <a:pt x="38098" y="1114070"/>
                </a:lnTo>
                <a:lnTo>
                  <a:pt x="0" y="11140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826890" y="1346267"/>
            <a:ext cx="74337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4-0-2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最近三年學校有其他特殊、創新或優良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事蹟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5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826890" y="267989"/>
            <a:ext cx="9402765" cy="933711"/>
            <a:chOff x="509911" y="679466"/>
            <a:chExt cx="5226372" cy="933711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四、創新與重大成效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1" y="689847"/>
              <a:ext cx="399915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四、創新與重大成效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="" id="{AFF229C4-C2B9-4FA6-A93F-AD52EAABE9B4}"/>
              </a:ext>
            </a:extLst>
          </p:cNvPr>
          <p:cNvSpPr/>
          <p:nvPr/>
        </p:nvSpPr>
        <p:spPr>
          <a:xfrm>
            <a:off x="6933636" y="1191319"/>
            <a:ext cx="4971476" cy="954107"/>
          </a:xfrm>
          <a:prstGeom prst="rect">
            <a:avLst/>
          </a:prstGeom>
          <a:solidFill>
            <a:srgbClr val="FF0000"/>
          </a:solidFill>
        </p:spPr>
        <p:txBody>
          <a:bodyPr vert="horz"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cs typeface="+mn-ea"/>
                <a:sym typeface="+mn-lt"/>
              </a:rPr>
              <a:t>運用</a:t>
            </a:r>
            <a:r>
              <a:rPr lang="en-US" altLang="zh-TW" sz="2800" b="1" dirty="0" smtClean="0">
                <a:solidFill>
                  <a:schemeClr val="bg1"/>
                </a:solidFill>
                <a:cs typeface="+mn-ea"/>
                <a:sym typeface="+mn-lt"/>
              </a:rPr>
              <a:t>Facebook</a:t>
            </a:r>
            <a:r>
              <a:rPr lang="zh-TW" altLang="en-US" sz="2800" b="1" dirty="0" smtClean="0">
                <a:solidFill>
                  <a:schemeClr val="bg1"/>
                </a:solidFill>
                <a:cs typeface="+mn-ea"/>
                <a:sym typeface="+mn-lt"/>
              </a:rPr>
              <a:t>官方網站宣導交通安全事宜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2" name="圖片 21" descr="廣場施工路隊調整通知-FB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3" y="2276250"/>
            <a:ext cx="6267874" cy="435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圖片 22"/>
          <p:cNvPicPr/>
          <p:nvPr/>
        </p:nvPicPr>
        <p:blipFill>
          <a:blip r:embed="rId4"/>
          <a:stretch>
            <a:fillRect/>
          </a:stretch>
        </p:blipFill>
        <p:spPr>
          <a:xfrm>
            <a:off x="7099299" y="2276250"/>
            <a:ext cx="3941233" cy="43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5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B988FB58-7B1D-4009-B4AA-6862AB1CE4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765770" y="4266975"/>
            <a:ext cx="38098" cy="1114070"/>
          </a:xfrm>
          <a:custGeom>
            <a:avLst/>
            <a:gdLst>
              <a:gd name="connsiteX0" fmla="*/ 0 w 38098"/>
              <a:gd name="connsiteY0" fmla="*/ 0 h 1114070"/>
              <a:gd name="connsiteX1" fmla="*/ 38098 w 38098"/>
              <a:gd name="connsiteY1" fmla="*/ 0 h 1114070"/>
              <a:gd name="connsiteX2" fmla="*/ 38098 w 38098"/>
              <a:gd name="connsiteY2" fmla="*/ 1114070 h 1114070"/>
              <a:gd name="connsiteX3" fmla="*/ 0 w 38098"/>
              <a:gd name="connsiteY3" fmla="*/ 1114070 h 1114070"/>
              <a:gd name="connsiteX4" fmla="*/ 0 w 38098"/>
              <a:gd name="connsiteY4" fmla="*/ 0 h 111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98" h="1114070">
                <a:moveTo>
                  <a:pt x="0" y="0"/>
                </a:moveTo>
                <a:lnTo>
                  <a:pt x="38098" y="0"/>
                </a:lnTo>
                <a:lnTo>
                  <a:pt x="38098" y="1114070"/>
                </a:lnTo>
                <a:lnTo>
                  <a:pt x="0" y="11140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826901" y="1233719"/>
            <a:ext cx="7433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4-0-2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 最近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三年學校有其他特殊、創新或優良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事蹟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5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826890" y="267989"/>
            <a:ext cx="9402765" cy="933711"/>
            <a:chOff x="509911" y="679466"/>
            <a:chExt cx="5226372" cy="933711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四、創新與重大成效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1" y="689847"/>
              <a:ext cx="399915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四、創新與重大成效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="" id="{AFF229C4-C2B9-4FA6-A93F-AD52EAABE9B4}"/>
              </a:ext>
            </a:extLst>
          </p:cNvPr>
          <p:cNvSpPr/>
          <p:nvPr/>
        </p:nvSpPr>
        <p:spPr>
          <a:xfrm>
            <a:off x="7848600" y="529329"/>
            <a:ext cx="3675512" cy="954107"/>
          </a:xfrm>
          <a:prstGeom prst="rect">
            <a:avLst/>
          </a:prstGeom>
          <a:solidFill>
            <a:srgbClr val="FF0000"/>
          </a:solidFill>
        </p:spPr>
        <p:txBody>
          <a:bodyPr vert="horz"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cs typeface="+mn-ea"/>
                <a:sym typeface="+mn-lt"/>
              </a:rPr>
              <a:t>運用</a:t>
            </a:r>
            <a:r>
              <a:rPr lang="en-US" altLang="zh-TW" sz="2800" b="1" dirty="0" smtClean="0">
                <a:solidFill>
                  <a:schemeClr val="bg1"/>
                </a:solidFill>
                <a:cs typeface="+mn-ea"/>
                <a:sym typeface="+mn-lt"/>
              </a:rPr>
              <a:t>Line</a:t>
            </a:r>
            <a:r>
              <a:rPr lang="zh-TW" altLang="en-US" sz="2800" b="1" dirty="0" smtClean="0">
                <a:solidFill>
                  <a:schemeClr val="bg1"/>
                </a:solidFill>
                <a:cs typeface="+mn-ea"/>
                <a:sym typeface="+mn-lt"/>
              </a:rPr>
              <a:t>群組傳達</a:t>
            </a:r>
            <a:endParaRPr lang="en-US" altLang="zh-TW" sz="28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cs typeface="+mn-ea"/>
                <a:sym typeface="+mn-lt"/>
              </a:rPr>
              <a:t>交通安全事項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" name="圖片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7" y="1695383"/>
            <a:ext cx="2435226" cy="5106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333" y="1822935"/>
            <a:ext cx="1961434" cy="260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23" y="1800420"/>
            <a:ext cx="4639244" cy="4828980"/>
          </a:xfrm>
          <a:prstGeom prst="rect">
            <a:avLst/>
          </a:prstGeom>
        </p:spPr>
      </p:pic>
      <p:pic>
        <p:nvPicPr>
          <p:cNvPr id="13" name="圖片 12" descr="六導群組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55" y="4426974"/>
            <a:ext cx="1998645" cy="234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圖片 1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26" y="1844012"/>
            <a:ext cx="2470182" cy="484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0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28FEA7BE-8370-44F1-8D1B-77F53F9A0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5AF6555-55B1-4326-B13F-5311C2BB6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605" y="4788524"/>
            <a:ext cx="12192000" cy="206947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0B362E4C-DAD3-4C72-B8D8-F5C3F3666F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28" y="3803248"/>
            <a:ext cx="1002338" cy="2281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55B0008F-2E47-42D5-AC5C-0648D76665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2" y="5265600"/>
            <a:ext cx="12191999" cy="16072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2D1641F-CFA8-41B9-A930-E66C7C0DE0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516"/>
            <a:ext cx="1828800" cy="1534417"/>
          </a:xfrm>
          <a:prstGeom prst="rect">
            <a:avLst/>
          </a:prstGeom>
        </p:spPr>
      </p:pic>
      <p:grpSp>
        <p:nvGrpSpPr>
          <p:cNvPr id="11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70046" y="260045"/>
            <a:ext cx="8280010" cy="929712"/>
            <a:chOff x="509917" y="679466"/>
            <a:chExt cx="5226366" cy="929712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一、組織、計畫與宣導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7" y="685848"/>
              <a:ext cx="448762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一、組織、計畫與宣導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746635" y="1125197"/>
            <a:ext cx="100335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1-1-2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訂定實施計畫與相關執行辦法或要點，並就計畫推動情形進行檢討、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考核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666" y="2036140"/>
            <a:ext cx="3464481" cy="480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230" y="1956194"/>
            <a:ext cx="3253967" cy="485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6013296D-0D1C-47A4-820B-4DD092B47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4632" y="4683129"/>
            <a:ext cx="3090091" cy="246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B988FB58-7B1D-4009-B4AA-6862AB1CE4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765770" y="4266975"/>
            <a:ext cx="38098" cy="1114070"/>
          </a:xfrm>
          <a:custGeom>
            <a:avLst/>
            <a:gdLst>
              <a:gd name="connsiteX0" fmla="*/ 0 w 38098"/>
              <a:gd name="connsiteY0" fmla="*/ 0 h 1114070"/>
              <a:gd name="connsiteX1" fmla="*/ 38098 w 38098"/>
              <a:gd name="connsiteY1" fmla="*/ 0 h 1114070"/>
              <a:gd name="connsiteX2" fmla="*/ 38098 w 38098"/>
              <a:gd name="connsiteY2" fmla="*/ 1114070 h 1114070"/>
              <a:gd name="connsiteX3" fmla="*/ 0 w 38098"/>
              <a:gd name="connsiteY3" fmla="*/ 1114070 h 1114070"/>
              <a:gd name="connsiteX4" fmla="*/ 0 w 38098"/>
              <a:gd name="connsiteY4" fmla="*/ 0 h 111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98" h="1114070">
                <a:moveTo>
                  <a:pt x="0" y="0"/>
                </a:moveTo>
                <a:lnTo>
                  <a:pt x="38098" y="0"/>
                </a:lnTo>
                <a:lnTo>
                  <a:pt x="38098" y="1114070"/>
                </a:lnTo>
                <a:lnTo>
                  <a:pt x="0" y="11140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826901" y="1233719"/>
            <a:ext cx="7433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4-0-2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 最近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三年學校有其他特殊、創新或優良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事蹟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5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826890" y="267989"/>
            <a:ext cx="9402765" cy="933711"/>
            <a:chOff x="509911" y="679466"/>
            <a:chExt cx="5226372" cy="933711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四、創新與重大成效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1" y="689847"/>
              <a:ext cx="399915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四、創新與重大成效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="" id="{AFF229C4-C2B9-4FA6-A93F-AD52EAABE9B4}"/>
              </a:ext>
            </a:extLst>
          </p:cNvPr>
          <p:cNvSpPr/>
          <p:nvPr/>
        </p:nvSpPr>
        <p:spPr>
          <a:xfrm>
            <a:off x="7848600" y="529329"/>
            <a:ext cx="3675512" cy="954107"/>
          </a:xfrm>
          <a:prstGeom prst="rect">
            <a:avLst/>
          </a:prstGeom>
          <a:solidFill>
            <a:srgbClr val="FF0000"/>
          </a:solidFill>
        </p:spPr>
        <p:txBody>
          <a:bodyPr vert="horz"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cs typeface="+mn-ea"/>
                <a:sym typeface="+mn-lt"/>
              </a:rPr>
              <a:t>以</a:t>
            </a:r>
            <a:r>
              <a:rPr lang="en-US" altLang="zh-TW" sz="2800" b="1" dirty="0" err="1" smtClean="0">
                <a:solidFill>
                  <a:schemeClr val="bg1"/>
                </a:solidFill>
                <a:cs typeface="+mn-ea"/>
                <a:sym typeface="+mn-lt"/>
              </a:rPr>
              <a:t>goole</a:t>
            </a:r>
            <a:r>
              <a:rPr lang="en-US" altLang="zh-TW" sz="2800" b="1" dirty="0" smtClean="0">
                <a:solidFill>
                  <a:schemeClr val="bg1"/>
                </a:solidFill>
                <a:cs typeface="+mn-ea"/>
                <a:sym typeface="+mn-lt"/>
              </a:rPr>
              <a:t> meet</a:t>
            </a:r>
            <a:r>
              <a:rPr lang="zh-TW" altLang="en-US" sz="2800" b="1" dirty="0" smtClean="0">
                <a:solidFill>
                  <a:schemeClr val="bg1"/>
                </a:solidFill>
                <a:cs typeface="+mn-ea"/>
                <a:sym typeface="+mn-lt"/>
              </a:rPr>
              <a:t>對家長交通安全宣導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5" name="圖片 14" descr="不滑手機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28" y="1762124"/>
            <a:ext cx="4359805" cy="232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圖片 15" descr="Meet - ifa-ikuv-bzr - Google Chrome 2022_5_28 上午 08_59_5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13" y="1762124"/>
            <a:ext cx="5157974" cy="2297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圖片 16" descr="Meet - ifa-ikuv-bzr - Google Chrome 2022_5_28 上午 08_58_3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1" y="4219575"/>
            <a:ext cx="4359805" cy="2392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圖片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493" y="4266975"/>
            <a:ext cx="4184308" cy="2392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68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B988FB58-7B1D-4009-B4AA-6862AB1CE4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765770" y="4266975"/>
            <a:ext cx="38098" cy="1114070"/>
          </a:xfrm>
          <a:custGeom>
            <a:avLst/>
            <a:gdLst>
              <a:gd name="connsiteX0" fmla="*/ 0 w 38098"/>
              <a:gd name="connsiteY0" fmla="*/ 0 h 1114070"/>
              <a:gd name="connsiteX1" fmla="*/ 38098 w 38098"/>
              <a:gd name="connsiteY1" fmla="*/ 0 h 1114070"/>
              <a:gd name="connsiteX2" fmla="*/ 38098 w 38098"/>
              <a:gd name="connsiteY2" fmla="*/ 1114070 h 1114070"/>
              <a:gd name="connsiteX3" fmla="*/ 0 w 38098"/>
              <a:gd name="connsiteY3" fmla="*/ 1114070 h 1114070"/>
              <a:gd name="connsiteX4" fmla="*/ 0 w 38098"/>
              <a:gd name="connsiteY4" fmla="*/ 0 h 111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98" h="1114070">
                <a:moveTo>
                  <a:pt x="0" y="0"/>
                </a:moveTo>
                <a:lnTo>
                  <a:pt x="38098" y="0"/>
                </a:lnTo>
                <a:lnTo>
                  <a:pt x="38098" y="1114070"/>
                </a:lnTo>
                <a:lnTo>
                  <a:pt x="0" y="11140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826901" y="1233719"/>
            <a:ext cx="7433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4-0-2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 最近</a:t>
            </a:r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三年學校有其他特殊、創新或優良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事蹟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5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826890" y="267989"/>
            <a:ext cx="9402765" cy="933711"/>
            <a:chOff x="509911" y="679466"/>
            <a:chExt cx="5226372" cy="933711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四、創新與重大成效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1" y="689847"/>
              <a:ext cx="399915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5400" b="1" dirty="0" smtClean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四、創新與重大成效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="" id="{AFF229C4-C2B9-4FA6-A93F-AD52EAABE9B4}"/>
              </a:ext>
            </a:extLst>
          </p:cNvPr>
          <p:cNvSpPr/>
          <p:nvPr/>
        </p:nvSpPr>
        <p:spPr>
          <a:xfrm>
            <a:off x="7848600" y="529329"/>
            <a:ext cx="3675512" cy="954107"/>
          </a:xfrm>
          <a:prstGeom prst="rect">
            <a:avLst/>
          </a:prstGeom>
          <a:solidFill>
            <a:srgbClr val="FF0000"/>
          </a:solidFill>
        </p:spPr>
        <p:txBody>
          <a:bodyPr vert="horz"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cs typeface="+mn-ea"/>
                <a:sym typeface="+mn-lt"/>
              </a:rPr>
              <a:t>拍攝交通安全</a:t>
            </a:r>
            <a:endParaRPr lang="en-US" altLang="zh-TW" sz="2800" b="1" dirty="0" smtClean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cs typeface="+mn-ea"/>
                <a:sym typeface="+mn-lt"/>
              </a:rPr>
              <a:t>宣導影片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110年東竹國小交通安全宣導影片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1021" y="1787924"/>
            <a:ext cx="8032756" cy="44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4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B93B1A36-6E8B-4138-A17C-EBC4F6B733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485A8231-6ED7-477A-BD7A-0BBF1C920116}"/>
              </a:ext>
            </a:extLst>
          </p:cNvPr>
          <p:cNvSpPr/>
          <p:nvPr/>
        </p:nvSpPr>
        <p:spPr>
          <a:xfrm>
            <a:off x="4026005" y="1727621"/>
            <a:ext cx="4698722" cy="1446550"/>
          </a:xfrm>
          <a:prstGeom prst="rect">
            <a:avLst/>
          </a:prstGeom>
          <a:effectLst>
            <a:outerShdw blurRad="38100" dist="38100" dir="5400000" algn="ctr" rotWithShape="0">
              <a:srgbClr val="000000">
                <a:alpha val="43137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8800" b="1" dirty="0" smtClean="0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謝謝聆聽</a:t>
            </a:r>
            <a:endParaRPr lang="zh-CN" altLang="en-US" sz="8800" b="1" dirty="0">
              <a:ln w="31750">
                <a:solidFill>
                  <a:schemeClr val="bg1"/>
                </a:solidFill>
              </a:ln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0B362E4C-DAD3-4C72-B8D8-F5C3F3666F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28" y="3654862"/>
            <a:ext cx="1002338" cy="22813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55B0008F-2E47-42D5-AC5C-0648D76665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2" y="5265600"/>
            <a:ext cx="12191999" cy="160727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BEBB378-587D-48F9-8C99-565D7BC706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5069" y="3919837"/>
            <a:ext cx="5657556" cy="226432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70CB2BEB-2AEE-4470-BFAA-D9FD7C98D0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995621"/>
            <a:ext cx="5054871" cy="178588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4E77B145-A5BB-4B22-BEBF-D7C70D4A70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516"/>
            <a:ext cx="1828800" cy="153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6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CDD200E4-98AF-4884-9FA8-4EC481311249}"/>
              </a:ext>
            </a:extLst>
          </p:cNvPr>
          <p:cNvGrpSpPr/>
          <p:nvPr/>
        </p:nvGrpSpPr>
        <p:grpSpPr>
          <a:xfrm>
            <a:off x="9107950" y="37236"/>
            <a:ext cx="2665441" cy="1381712"/>
            <a:chOff x="5295900" y="2050742"/>
            <a:chExt cx="5214570" cy="336474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355E321-E1BC-4C93-887E-F5483D6BE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5900" y="2587004"/>
              <a:ext cx="4296343" cy="282848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0F8E5F04-9688-4B8D-B0B0-868E443D0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976"/>
            <a:stretch/>
          </p:blipFill>
          <p:spPr>
            <a:xfrm>
              <a:off x="9183483" y="2050742"/>
              <a:ext cx="1326987" cy="3129178"/>
            </a:xfrm>
            <a:prstGeom prst="rect">
              <a:avLst/>
            </a:prstGeom>
          </p:spPr>
        </p:pic>
      </p:grpSp>
      <p:grpSp>
        <p:nvGrpSpPr>
          <p:cNvPr id="7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70046" y="260045"/>
            <a:ext cx="8280010" cy="929712"/>
            <a:chOff x="509917" y="679466"/>
            <a:chExt cx="5226366" cy="92971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一、組織、計畫與宣導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7" y="685848"/>
              <a:ext cx="448762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一、組織、計畫與宣導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076447" y="1125197"/>
            <a:ext cx="109843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1-2-1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召開全校教職員交通安全教育座談會，並就相關意見或決議事項進行追踪、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檢討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372" y="1994405"/>
            <a:ext cx="2929018" cy="220080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964" y="2096833"/>
            <a:ext cx="3509340" cy="419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842" y="1976201"/>
            <a:ext cx="2982812" cy="443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69" y="4289550"/>
            <a:ext cx="2832265" cy="212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0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70046" y="260045"/>
            <a:ext cx="8280010" cy="929712"/>
            <a:chOff x="509917" y="679466"/>
            <a:chExt cx="5226366" cy="929712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一、組織、計畫與宣導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7" y="685848"/>
              <a:ext cx="448762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一、組織、計畫與宣導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076447" y="1125197"/>
            <a:ext cx="109843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1-2-2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辦理交通安全教師研習、示範教學等教師增能多元學習活動，並進行成效檢討與回饋</a:t>
            </a: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074" y="2051014"/>
            <a:ext cx="8834577" cy="250391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236" y="4554932"/>
            <a:ext cx="3372749" cy="219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71" y="4337580"/>
            <a:ext cx="7445904" cy="20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9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70046" y="260045"/>
            <a:ext cx="8280010" cy="929712"/>
            <a:chOff x="509917" y="679466"/>
            <a:chExt cx="5226366" cy="929712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一、組織、計畫與宣導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7" y="685848"/>
              <a:ext cx="448762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一、組織、計畫與宣導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076447" y="1125197"/>
            <a:ext cx="109843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1-2-2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辦理交通安全教師研習、示範教學等教師增能多元學習活動，並進行成效檢討與回饋</a:t>
            </a:r>
          </a:p>
          <a:p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581" y="2522189"/>
            <a:ext cx="3814949" cy="38149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75" y="2263870"/>
            <a:ext cx="2805841" cy="280584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7" y="2666935"/>
            <a:ext cx="3525456" cy="3525456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="" id="{C27E027D-82EB-414C-A793-44CA0D855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866" y="5069711"/>
            <a:ext cx="2161969" cy="1573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094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70046" y="260045"/>
            <a:ext cx="8280010" cy="929712"/>
            <a:chOff x="509917" y="679466"/>
            <a:chExt cx="5226366" cy="92971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一、組織、計畫與宣導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7" y="685848"/>
              <a:ext cx="448762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一、組織、計畫與宣導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076447" y="1125197"/>
            <a:ext cx="109843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1-3-1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利用座談會、網路、活動、公布欄等多元型式或管道向家長與社區民眾進行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宣導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3" name="组合 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61F89406-A445-4332-A83A-F5BB53462F9F}"/>
              </a:ext>
            </a:extLst>
          </p:cNvPr>
          <p:cNvGrpSpPr/>
          <p:nvPr/>
        </p:nvGrpSpPr>
        <p:grpSpPr>
          <a:xfrm>
            <a:off x="9057932" y="136831"/>
            <a:ext cx="2030616" cy="1052926"/>
            <a:chOff x="6314766" y="2317461"/>
            <a:chExt cx="3761741" cy="2383653"/>
          </a:xfrm>
        </p:grpSpPr>
        <p:pic>
          <p:nvPicPr>
            <p:cNvPr id="14" name="图片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B3DEC36C-5CB2-4B50-92F4-7C0FDA2DC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4766" y="2317461"/>
              <a:ext cx="3761741" cy="2383653"/>
            </a:xfrm>
            <a:prstGeom prst="rect">
              <a:avLst/>
            </a:prstGeom>
          </p:spPr>
        </p:pic>
        <p:grpSp>
          <p:nvGrpSpPr>
            <p:cNvPr id="15" name="组合 8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CA8C6BD4-316C-410E-8629-F4216FAFE7F6}"/>
                </a:ext>
              </a:extLst>
            </p:cNvPr>
            <p:cNvGrpSpPr/>
            <p:nvPr/>
          </p:nvGrpSpPr>
          <p:grpSpPr>
            <a:xfrm>
              <a:off x="8512993" y="3509287"/>
              <a:ext cx="585925" cy="585925"/>
              <a:chOff x="8096436" y="3429000"/>
              <a:chExt cx="847817" cy="847817"/>
            </a:xfrm>
          </p:grpSpPr>
          <p:sp>
            <p:nvSpPr>
              <p:cNvPr id="16" name="椭圆 9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31D84B60-1A47-459D-8B88-19D8D60C593E}"/>
                  </a:ext>
                </a:extLst>
              </p:cNvPr>
              <p:cNvSpPr/>
              <p:nvPr/>
            </p:nvSpPr>
            <p:spPr>
              <a:xfrm>
                <a:off x="8096436" y="3429000"/>
                <a:ext cx="847817" cy="84781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cxnSp>
            <p:nvCxnSpPr>
              <p:cNvPr id="17" name="直接连接符 10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8EB2A9A6-A0F0-4BAC-B123-4552A3ECF8CA}"/>
                  </a:ext>
                </a:extLst>
              </p:cNvPr>
              <p:cNvCxnSpPr/>
              <p:nvPr/>
            </p:nvCxnSpPr>
            <p:spPr>
              <a:xfrm>
                <a:off x="8196344" y="3568974"/>
                <a:ext cx="648000" cy="51490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02" y="2118774"/>
            <a:ext cx="5371053" cy="402738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603" y="2118773"/>
            <a:ext cx="5372267" cy="40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DD54A4E9-142D-4A95-BE8F-A03AB19A8A98}"/>
              </a:ext>
            </a:extLst>
          </p:cNvPr>
          <p:cNvGrpSpPr/>
          <p:nvPr/>
        </p:nvGrpSpPr>
        <p:grpSpPr>
          <a:xfrm>
            <a:off x="1570046" y="260045"/>
            <a:ext cx="8280010" cy="929712"/>
            <a:chOff x="509917" y="679466"/>
            <a:chExt cx="5226366" cy="92971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5B13C42-829E-47EE-960A-535C85B7A2E7}"/>
                </a:ext>
              </a:extLst>
            </p:cNvPr>
            <p:cNvSpPr/>
            <p:nvPr/>
          </p:nvSpPr>
          <p:spPr>
            <a:xfrm>
              <a:off x="509917" y="679466"/>
              <a:ext cx="5226366" cy="923330"/>
            </a:xfrm>
            <a:prstGeom prst="rect">
              <a:avLst/>
            </a:prstGeom>
            <a:effectLst>
              <a:outerShdw blurRad="38100" dist="381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TW" altLang="en-US" sz="5400" b="1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rPr>
                <a:t>一、組織、計畫與宣導</a:t>
              </a:r>
              <a:endParaRPr lang="zh-CN" altLang="en-US" sz="54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A8903CCC-484C-403A-B6F8-AFFF3E789518}"/>
                </a:ext>
              </a:extLst>
            </p:cNvPr>
            <p:cNvSpPr/>
            <p:nvPr/>
          </p:nvSpPr>
          <p:spPr>
            <a:xfrm>
              <a:off x="509917" y="685848"/>
              <a:ext cx="448762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400" b="1" dirty="0">
                  <a:ln w="9525">
                    <a:solidFill>
                      <a:srgbClr val="FF0000"/>
                    </a:solidFill>
                  </a:ln>
                  <a:solidFill>
                    <a:srgbClr val="FF0000"/>
                  </a:solidFill>
                  <a:cs typeface="+mn-ea"/>
                  <a:sym typeface="+mn-lt"/>
                </a:rPr>
                <a:t>一、組織、計畫與宣導</a:t>
              </a:r>
              <a:endParaRPr lang="zh-CN" altLang="en-US" sz="5400" b="1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9F66A828-0F4D-4D4A-AF03-DD8AFA57B6F1}"/>
              </a:ext>
            </a:extLst>
          </p:cNvPr>
          <p:cNvSpPr/>
          <p:nvPr/>
        </p:nvSpPr>
        <p:spPr>
          <a:xfrm>
            <a:off x="1076447" y="1125197"/>
            <a:ext cx="109843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1-3-1</a:t>
            </a:r>
          </a:p>
          <a:p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利用座談會、網路、活動、公布欄等多元型式或管道向家長與社區民眾進行</a:t>
            </a:r>
            <a:r>
              <a:rPr lang="zh-TW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宣導</a:t>
            </a:r>
            <a:endParaRPr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" name="圖片 9" descr="廣場施工路隊調整通知-F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51" y="2051732"/>
            <a:ext cx="4048419" cy="248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4985970" y="2051732"/>
            <a:ext cx="3139458" cy="3504116"/>
          </a:xfrm>
          <a:prstGeom prst="rect">
            <a:avLst/>
          </a:prstGeom>
        </p:spPr>
      </p:pic>
      <p:pic>
        <p:nvPicPr>
          <p:cNvPr id="12" name="圖片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428" y="2051732"/>
            <a:ext cx="4028102" cy="4056278"/>
          </a:xfrm>
          <a:prstGeom prst="rect">
            <a:avLst/>
          </a:prstGeom>
        </p:spPr>
      </p:pic>
      <p:grpSp>
        <p:nvGrpSpPr>
          <p:cNvPr id="13" name="组合 6">
            <a:extLst>
              <a:ext uri="{FF2B5EF4-FFF2-40B4-BE49-F238E27FC236}">
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61F89406-A445-4332-A83A-F5BB53462F9F}"/>
              </a:ext>
            </a:extLst>
          </p:cNvPr>
          <p:cNvGrpSpPr/>
          <p:nvPr/>
        </p:nvGrpSpPr>
        <p:grpSpPr>
          <a:xfrm>
            <a:off x="1974225" y="4755130"/>
            <a:ext cx="2491189" cy="1660386"/>
            <a:chOff x="6314766" y="2317461"/>
            <a:chExt cx="3761741" cy="2383653"/>
          </a:xfrm>
        </p:grpSpPr>
        <p:pic>
          <p:nvPicPr>
            <p:cNvPr id="14" name="图片 7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B3DEC36C-5CB2-4B50-92F4-7C0FDA2DC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4766" y="2317461"/>
              <a:ext cx="3761741" cy="2383653"/>
            </a:xfrm>
            <a:prstGeom prst="rect">
              <a:avLst/>
            </a:prstGeom>
          </p:spPr>
        </p:pic>
        <p:grpSp>
          <p:nvGrpSpPr>
            <p:cNvPr id="15" name="组合 8">
              <a:extLst>
                <a:ext uri="{FF2B5EF4-FFF2-40B4-BE49-F238E27FC236}">
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CA8C6BD4-316C-410E-8629-F4216FAFE7F6}"/>
                </a:ext>
              </a:extLst>
            </p:cNvPr>
            <p:cNvGrpSpPr/>
            <p:nvPr/>
          </p:nvGrpSpPr>
          <p:grpSpPr>
            <a:xfrm>
              <a:off x="8512993" y="3509287"/>
              <a:ext cx="585925" cy="585925"/>
              <a:chOff x="8096436" y="3429000"/>
              <a:chExt cx="847817" cy="847817"/>
            </a:xfrm>
          </p:grpSpPr>
          <p:sp>
            <p:nvSpPr>
              <p:cNvPr id="16" name="椭圆 9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31D84B60-1A47-459D-8B88-19D8D60C593E}"/>
                  </a:ext>
                </a:extLst>
              </p:cNvPr>
              <p:cNvSpPr/>
              <p:nvPr/>
            </p:nvSpPr>
            <p:spPr>
              <a:xfrm>
                <a:off x="8096436" y="3429000"/>
                <a:ext cx="847817" cy="84781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cxnSp>
            <p:nvCxnSpPr>
              <p:cNvPr id="17" name="直接连接符 10">
                <a:extLst>
                  <a:ext uri="{FF2B5EF4-FFF2-40B4-BE49-F238E27FC236}">
                    <a16:creationId xmlns:a16="http://schemas.microsoft.com/office/drawing/2014/main" xmlns:mc="http://schemas.openxmlformats.org/markup-compatibility/2006" xmlns:p14="http://schemas.microsoft.com/office/powerpoint/2010/main" xmlns:a14="http://schemas.microsoft.com/office/drawing/2010/main" xmlns="" id="{8EB2A9A6-A0F0-4BAC-B123-4552A3ECF8CA}"/>
                  </a:ext>
                </a:extLst>
              </p:cNvPr>
              <p:cNvCxnSpPr/>
              <p:nvPr/>
            </p:nvCxnSpPr>
            <p:spPr>
              <a:xfrm>
                <a:off x="8196344" y="3568974"/>
                <a:ext cx="648000" cy="51490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592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a14="http://schemas.microsoft.com/office/drawing/2010/main" xmlns:a16="http://schemas.microsoft.com/office/drawing/2014/main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tih14nk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1224</Words>
  <Application>Microsoft Office PowerPoint</Application>
  <PresentationFormat>自訂</PresentationFormat>
  <Paragraphs>230</Paragraphs>
  <Slides>42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42</vt:i4>
      </vt:variant>
    </vt:vector>
  </HeadingPairs>
  <TitlesOfParts>
    <vt:vector size="44" baseType="lpstr">
      <vt:lpstr>第一PPT，www.1ppt.com</vt:lpstr>
      <vt:lpstr>自定义设计方案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>第一PPT</Manager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全国交通安全日</dc:title>
  <dc:creator>第一PPT</dc:creator>
  <cp:keywords>www.1ppt.com</cp:keywords>
  <dc:description>www.1ppt.com</dc:description>
  <cp:lastModifiedBy>user</cp:lastModifiedBy>
  <cp:revision>155</cp:revision>
  <dcterms:created xsi:type="dcterms:W3CDTF">2021-11-12T03:32:28Z</dcterms:created>
  <dcterms:modified xsi:type="dcterms:W3CDTF">2023-08-28T03:12:02Z</dcterms:modified>
</cp:coreProperties>
</file>